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handoutMasterIdLst>
    <p:handoutMasterId r:id="rId20"/>
  </p:handoutMasterIdLst>
  <p:sldIdLst>
    <p:sldId id="309" r:id="rId2"/>
    <p:sldId id="313" r:id="rId3"/>
    <p:sldId id="316" r:id="rId4"/>
    <p:sldId id="312" r:id="rId5"/>
    <p:sldId id="311" r:id="rId6"/>
    <p:sldId id="325" r:id="rId7"/>
    <p:sldId id="317" r:id="rId8"/>
    <p:sldId id="318" r:id="rId9"/>
    <p:sldId id="332" r:id="rId10"/>
    <p:sldId id="333" r:id="rId11"/>
    <p:sldId id="330" r:id="rId12"/>
    <p:sldId id="334" r:id="rId13"/>
    <p:sldId id="319" r:id="rId14"/>
    <p:sldId id="331" r:id="rId15"/>
    <p:sldId id="320" r:id="rId16"/>
    <p:sldId id="321" r:id="rId17"/>
    <p:sldId id="322" r:id="rId18"/>
    <p:sldId id="324" r:id="rId19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600"/>
    <a:srgbClr val="00AA72"/>
    <a:srgbClr val="E23600"/>
    <a:srgbClr val="3C05C7"/>
    <a:srgbClr val="009900"/>
    <a:srgbClr val="800080"/>
    <a:srgbClr val="000000"/>
    <a:srgbClr val="3E6EDA"/>
    <a:srgbClr val="E24B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65" autoAdjust="0"/>
    <p:restoredTop sz="99650" autoAdjust="0"/>
  </p:normalViewPr>
  <p:slideViewPr>
    <p:cSldViewPr>
      <p:cViewPr>
        <p:scale>
          <a:sx n="40" d="100"/>
          <a:sy n="40" d="100"/>
        </p:scale>
        <p:origin x="-126" y="-166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1"/>
    </mc:Choice>
    <mc:Fallback>
      <c:style val="4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HSS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Base Shear Comparison (k)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4235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BRB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Base Shear Comparison (k)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1552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257344"/>
        <c:axId val="35357440"/>
      </c:barChart>
      <c:catAx>
        <c:axId val="35257344"/>
        <c:scaling>
          <c:orientation val="minMax"/>
        </c:scaling>
        <c:delete val="0"/>
        <c:axPos val="b"/>
        <c:majorTickMark val="out"/>
        <c:minorTickMark val="none"/>
        <c:tickLblPos val="nextTo"/>
        <c:crossAx val="35357440"/>
        <c:crosses val="autoZero"/>
        <c:auto val="1"/>
        <c:lblAlgn val="ctr"/>
        <c:lblOffset val="100"/>
        <c:noMultiLvlLbl val="0"/>
      </c:catAx>
      <c:valAx>
        <c:axId val="35357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2573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1"/>
    </mc:Choice>
    <mc:Fallback>
      <c:style val="4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Square Foot</a:t>
            </a:r>
            <a:r>
              <a:rPr lang="en-US" baseline="0" dirty="0" smtClean="0"/>
              <a:t> Cost Comparison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Green Roof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Sq. Ft. Cost</c:v>
                </c:pt>
              </c:strCache>
            </c:strRef>
          </c:cat>
          <c:val>
            <c:numRef>
              <c:f>Sheet1!$B$2</c:f>
              <c:numCache>
                <c:formatCode>"$"#,##0.00</c:formatCode>
                <c:ptCount val="1"/>
                <c:pt idx="0">
                  <c:v>202.97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As-Built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Sq. Ft. Cost</c:v>
                </c:pt>
              </c:strCache>
            </c:strRef>
          </c:cat>
          <c:val>
            <c:numRef>
              <c:f>Sheet1!$C$2</c:f>
              <c:numCache>
                <c:formatCode>"$"#,##0.00</c:formatCode>
                <c:ptCount val="1"/>
                <c:pt idx="0">
                  <c:v>60.63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925376"/>
        <c:axId val="33927168"/>
      </c:barChart>
      <c:catAx>
        <c:axId val="33925376"/>
        <c:scaling>
          <c:orientation val="minMax"/>
        </c:scaling>
        <c:delete val="0"/>
        <c:axPos val="l"/>
        <c:majorTickMark val="out"/>
        <c:minorTickMark val="none"/>
        <c:tickLblPos val="nextTo"/>
        <c:crossAx val="33927168"/>
        <c:crosses val="autoZero"/>
        <c:auto val="1"/>
        <c:lblAlgn val="ctr"/>
        <c:lblOffset val="100"/>
        <c:noMultiLvlLbl val="0"/>
      </c:catAx>
      <c:valAx>
        <c:axId val="33927168"/>
        <c:scaling>
          <c:orientation val="minMax"/>
        </c:scaling>
        <c:delete val="0"/>
        <c:axPos val="b"/>
        <c:majorGridlines/>
        <c:numFmt formatCode="&quot;$&quot;#,##0.00" sourceLinked="1"/>
        <c:majorTickMark val="out"/>
        <c:minorTickMark val="none"/>
        <c:tickLblPos val="nextTo"/>
        <c:crossAx val="339253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1"/>
    </mc:Choice>
    <mc:Fallback>
      <c:style val="4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Schedule</a:t>
            </a:r>
            <a:r>
              <a:rPr lang="en-US" baseline="0" dirty="0" smtClean="0"/>
              <a:t> Activity Duration Comparison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Truss Framing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Green Roof</c:v>
                </c:pt>
                <c:pt idx="1">
                  <c:v>As-Built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1.54</c:v>
                </c:pt>
                <c:pt idx="1">
                  <c:v>1.77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Roof Framing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Green Roof</c:v>
                </c:pt>
                <c:pt idx="1">
                  <c:v>As-Built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5.63</c:v>
                </c:pt>
                <c:pt idx="1">
                  <c:v>5.57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Roof System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Green Roof</c:v>
                </c:pt>
                <c:pt idx="1">
                  <c:v>As-Built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68.55</c:v>
                </c:pt>
                <c:pt idx="1">
                  <c:v>10.18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540736"/>
        <c:axId val="31542272"/>
      </c:barChart>
      <c:catAx>
        <c:axId val="31540736"/>
        <c:scaling>
          <c:orientation val="minMax"/>
        </c:scaling>
        <c:delete val="0"/>
        <c:axPos val="l"/>
        <c:majorTickMark val="out"/>
        <c:minorTickMark val="none"/>
        <c:tickLblPos val="nextTo"/>
        <c:crossAx val="31542272"/>
        <c:crosses val="autoZero"/>
        <c:auto val="1"/>
        <c:lblAlgn val="ctr"/>
        <c:lblOffset val="100"/>
        <c:noMultiLvlLbl val="0"/>
      </c:catAx>
      <c:valAx>
        <c:axId val="3154227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Activity</a:t>
                </a:r>
                <a:r>
                  <a:rPr lang="en-US" baseline="0" dirty="0" smtClean="0"/>
                  <a:t> Duration (Days)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5407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8A5C9C-134C-4702-9C2E-085B601C2E72}" type="doc">
      <dgm:prSet loTypeId="urn:microsoft.com/office/officeart/2005/8/layout/process3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63E7FE6-EFDD-44BC-B0C0-6540198D062B}">
      <dgm:prSet phldrT="[Text]"/>
      <dgm:spPr/>
      <dgm:t>
        <a:bodyPr/>
        <a:lstStyle/>
        <a:p>
          <a:r>
            <a:rPr lang="en-US" b="1" dirty="0" smtClean="0"/>
            <a:t>New Response</a:t>
          </a:r>
        </a:p>
        <a:p>
          <a:r>
            <a:rPr lang="en-US" b="1" dirty="0" smtClean="0"/>
            <a:t>R = 7</a:t>
          </a:r>
          <a:endParaRPr lang="en-US" b="1" dirty="0"/>
        </a:p>
      </dgm:t>
    </dgm:pt>
    <dgm:pt modelId="{3F13AB25-A353-400D-A354-1D5E33A35711}" type="parTrans" cxnId="{5CA5332F-9B64-4FB9-8A78-EBC68A98A663}">
      <dgm:prSet/>
      <dgm:spPr/>
      <dgm:t>
        <a:bodyPr/>
        <a:lstStyle/>
        <a:p>
          <a:endParaRPr lang="en-US"/>
        </a:p>
      </dgm:t>
    </dgm:pt>
    <dgm:pt modelId="{4B8CAA9D-60EE-4C27-88BE-3732CF3C75DD}" type="sibTrans" cxnId="{5CA5332F-9B64-4FB9-8A78-EBC68A98A663}">
      <dgm:prSet/>
      <dgm:spPr/>
      <dgm:t>
        <a:bodyPr/>
        <a:lstStyle/>
        <a:p>
          <a:endParaRPr lang="en-US"/>
        </a:p>
      </dgm:t>
    </dgm:pt>
    <dgm:pt modelId="{89C8F13B-CEA5-4965-82AD-FF9DF733D114}">
      <dgm:prSet phldrT="[Text]"/>
      <dgm:spPr/>
      <dgm:t>
        <a:bodyPr/>
        <a:lstStyle/>
        <a:p>
          <a:r>
            <a:rPr lang="en-US" b="1" dirty="0" smtClean="0"/>
            <a:t>As-Built: R = 3</a:t>
          </a:r>
          <a:endParaRPr lang="en-US" b="1" dirty="0"/>
        </a:p>
      </dgm:t>
    </dgm:pt>
    <dgm:pt modelId="{2BD511E7-EFE7-4A9B-AFFA-F7DEC1774AEF}" type="parTrans" cxnId="{AA806256-1C29-4865-ACA6-0D8B6E124F8C}">
      <dgm:prSet/>
      <dgm:spPr/>
      <dgm:t>
        <a:bodyPr/>
        <a:lstStyle/>
        <a:p>
          <a:endParaRPr lang="en-US"/>
        </a:p>
      </dgm:t>
    </dgm:pt>
    <dgm:pt modelId="{4C83E3C1-57C9-42C8-8306-A04E629E9DA2}" type="sibTrans" cxnId="{AA806256-1C29-4865-ACA6-0D8B6E124F8C}">
      <dgm:prSet/>
      <dgm:spPr/>
      <dgm:t>
        <a:bodyPr/>
        <a:lstStyle/>
        <a:p>
          <a:endParaRPr lang="en-US"/>
        </a:p>
      </dgm:t>
    </dgm:pt>
    <dgm:pt modelId="{305BB9E6-E2D5-417D-82B6-289078977571}">
      <dgm:prSet phldrT="[Text]"/>
      <dgm:spPr/>
      <dgm:t>
        <a:bodyPr/>
        <a:lstStyle/>
        <a:p>
          <a:r>
            <a:rPr lang="en-US" b="1" dirty="0" smtClean="0"/>
            <a:t>New Period</a:t>
          </a:r>
        </a:p>
        <a:p>
          <a:r>
            <a:rPr lang="en-US" b="1" dirty="0" smtClean="0"/>
            <a:t>Ta = 8.42 sec.</a:t>
          </a:r>
          <a:endParaRPr lang="en-US" b="1" dirty="0"/>
        </a:p>
      </dgm:t>
    </dgm:pt>
    <dgm:pt modelId="{1B271429-2A0B-44CC-935A-ED1C789DD077}" type="parTrans" cxnId="{1357AB50-1FBA-4862-87FE-9BE6D89A84B1}">
      <dgm:prSet/>
      <dgm:spPr/>
      <dgm:t>
        <a:bodyPr/>
        <a:lstStyle/>
        <a:p>
          <a:endParaRPr lang="en-US"/>
        </a:p>
      </dgm:t>
    </dgm:pt>
    <dgm:pt modelId="{9719A0DA-182C-4369-B694-E906B818B4D8}" type="sibTrans" cxnId="{1357AB50-1FBA-4862-87FE-9BE6D89A84B1}">
      <dgm:prSet/>
      <dgm:spPr/>
      <dgm:t>
        <a:bodyPr/>
        <a:lstStyle/>
        <a:p>
          <a:endParaRPr lang="en-US"/>
        </a:p>
      </dgm:t>
    </dgm:pt>
    <dgm:pt modelId="{91182572-6794-4811-832C-AF20CB979E9D}">
      <dgm:prSet phldrT="[Text]"/>
      <dgm:spPr/>
      <dgm:t>
        <a:bodyPr/>
        <a:lstStyle/>
        <a:p>
          <a:r>
            <a:rPr lang="en-US" b="1" dirty="0" smtClean="0"/>
            <a:t>As-Built: 0.561 s </a:t>
          </a:r>
          <a:endParaRPr lang="en-US" b="1" dirty="0"/>
        </a:p>
      </dgm:t>
    </dgm:pt>
    <dgm:pt modelId="{8D4E43DD-822E-430A-A6C6-531BDE6EA1ED}" type="parTrans" cxnId="{BF57DAEF-6733-450D-A9DD-C944F94E5022}">
      <dgm:prSet/>
      <dgm:spPr/>
      <dgm:t>
        <a:bodyPr/>
        <a:lstStyle/>
        <a:p>
          <a:endParaRPr lang="en-US"/>
        </a:p>
      </dgm:t>
    </dgm:pt>
    <dgm:pt modelId="{24D47C94-322A-4A94-9F44-05B999686CC8}" type="sibTrans" cxnId="{BF57DAEF-6733-450D-A9DD-C944F94E5022}">
      <dgm:prSet/>
      <dgm:spPr/>
      <dgm:t>
        <a:bodyPr/>
        <a:lstStyle/>
        <a:p>
          <a:endParaRPr lang="en-US"/>
        </a:p>
      </dgm:t>
    </dgm:pt>
    <dgm:pt modelId="{6CE0ED7D-ED1F-4082-A9B9-FCB36FA140A6}">
      <dgm:prSet phldrT="[Text]"/>
      <dgm:spPr/>
      <dgm:t>
        <a:bodyPr/>
        <a:lstStyle/>
        <a:p>
          <a:r>
            <a:rPr lang="en-US" b="1" dirty="0" smtClean="0"/>
            <a:t>New Office Base Shear</a:t>
          </a:r>
        </a:p>
        <a:p>
          <a:r>
            <a:rPr lang="en-US" b="1" dirty="0" smtClean="0"/>
            <a:t>V = 323 k</a:t>
          </a:r>
          <a:endParaRPr lang="en-US" b="1" dirty="0"/>
        </a:p>
      </dgm:t>
    </dgm:pt>
    <dgm:pt modelId="{DC8489FC-7283-4469-B649-601C40C4532F}" type="parTrans" cxnId="{20A5269C-6E9F-4AFE-8B0A-265BF596E8FF}">
      <dgm:prSet/>
      <dgm:spPr/>
      <dgm:t>
        <a:bodyPr/>
        <a:lstStyle/>
        <a:p>
          <a:endParaRPr lang="en-US"/>
        </a:p>
      </dgm:t>
    </dgm:pt>
    <dgm:pt modelId="{A130D031-ECC8-48CE-A0C2-1FFBC668D8F5}" type="sibTrans" cxnId="{20A5269C-6E9F-4AFE-8B0A-265BF596E8FF}">
      <dgm:prSet/>
      <dgm:spPr/>
      <dgm:t>
        <a:bodyPr/>
        <a:lstStyle/>
        <a:p>
          <a:endParaRPr lang="en-US"/>
        </a:p>
      </dgm:t>
    </dgm:pt>
    <dgm:pt modelId="{40DCFA4D-3FF1-42CC-B72F-F7CF53F2B469}">
      <dgm:prSet phldrT="[Text]"/>
      <dgm:spPr/>
      <dgm:t>
        <a:bodyPr/>
        <a:lstStyle/>
        <a:p>
          <a:r>
            <a:rPr lang="en-US" b="1" dirty="0" smtClean="0"/>
            <a:t>As-Built: V = 3338 k</a:t>
          </a:r>
          <a:endParaRPr lang="en-US" b="1" dirty="0"/>
        </a:p>
      </dgm:t>
    </dgm:pt>
    <dgm:pt modelId="{C1565768-08D8-4B70-8571-0D794CAB03AA}" type="parTrans" cxnId="{69E5C1E6-9447-4960-B90C-E3F441FD0151}">
      <dgm:prSet/>
      <dgm:spPr/>
      <dgm:t>
        <a:bodyPr/>
        <a:lstStyle/>
        <a:p>
          <a:endParaRPr lang="en-US"/>
        </a:p>
      </dgm:t>
    </dgm:pt>
    <dgm:pt modelId="{A9004964-D822-4BEC-AC20-C103330102FF}" type="sibTrans" cxnId="{69E5C1E6-9447-4960-B90C-E3F441FD0151}">
      <dgm:prSet/>
      <dgm:spPr/>
      <dgm:t>
        <a:bodyPr/>
        <a:lstStyle/>
        <a:p>
          <a:endParaRPr lang="en-US"/>
        </a:p>
      </dgm:t>
    </dgm:pt>
    <dgm:pt modelId="{0C29D7D9-2391-49C8-AFD7-BA66E8DB78A7}">
      <dgm:prSet/>
      <dgm:spPr/>
      <dgm:t>
        <a:bodyPr/>
        <a:lstStyle/>
        <a:p>
          <a:r>
            <a:rPr lang="en-US" b="1" dirty="0" smtClean="0"/>
            <a:t>New Ratio</a:t>
          </a:r>
        </a:p>
        <a:p>
          <a:r>
            <a:rPr lang="en-US" b="1" dirty="0" smtClean="0"/>
            <a:t>1.75</a:t>
          </a:r>
          <a:endParaRPr lang="en-US" b="1" dirty="0"/>
        </a:p>
      </dgm:t>
    </dgm:pt>
    <dgm:pt modelId="{6B74E6C1-C9D6-4CD8-94FD-75557E6959B8}" type="parTrans" cxnId="{B7C41B95-A8A6-4691-B023-FA6D041A5E00}">
      <dgm:prSet/>
      <dgm:spPr/>
      <dgm:t>
        <a:bodyPr/>
        <a:lstStyle/>
        <a:p>
          <a:endParaRPr lang="en-US"/>
        </a:p>
      </dgm:t>
    </dgm:pt>
    <dgm:pt modelId="{3B1511D6-6FCE-4F5C-B5AA-F7A279948690}" type="sibTrans" cxnId="{B7C41B95-A8A6-4691-B023-FA6D041A5E00}">
      <dgm:prSet/>
      <dgm:spPr/>
      <dgm:t>
        <a:bodyPr/>
        <a:lstStyle/>
        <a:p>
          <a:endParaRPr lang="en-US"/>
        </a:p>
      </dgm:t>
    </dgm:pt>
    <dgm:pt modelId="{9C0DEE8B-270B-488F-8BC7-85AC84172DAC}">
      <dgm:prSet/>
      <dgm:spPr/>
      <dgm:t>
        <a:bodyPr/>
        <a:lstStyle/>
        <a:p>
          <a:r>
            <a:rPr lang="en-US" b="1" dirty="0" smtClean="0"/>
            <a:t>As-Built: 1.0</a:t>
          </a:r>
          <a:endParaRPr lang="en-US" b="1" dirty="0"/>
        </a:p>
      </dgm:t>
    </dgm:pt>
    <dgm:pt modelId="{2DD423C9-AE35-493C-A47C-65DC5501B806}" type="parTrans" cxnId="{378E3246-3479-40DE-BE53-6E685BCB597E}">
      <dgm:prSet/>
      <dgm:spPr/>
      <dgm:t>
        <a:bodyPr/>
        <a:lstStyle/>
        <a:p>
          <a:endParaRPr lang="en-US"/>
        </a:p>
      </dgm:t>
    </dgm:pt>
    <dgm:pt modelId="{9CBA90CE-16B8-4F89-9560-E324873A8CDE}" type="sibTrans" cxnId="{378E3246-3479-40DE-BE53-6E685BCB597E}">
      <dgm:prSet/>
      <dgm:spPr/>
      <dgm:t>
        <a:bodyPr/>
        <a:lstStyle/>
        <a:p>
          <a:endParaRPr lang="en-US"/>
        </a:p>
      </dgm:t>
    </dgm:pt>
    <dgm:pt modelId="{0DB46ADD-2B4B-4585-99B9-2EBDA99242A0}">
      <dgm:prSet/>
      <dgm:spPr/>
      <dgm:t>
        <a:bodyPr/>
        <a:lstStyle/>
        <a:p>
          <a:r>
            <a:rPr lang="en-US" b="1" dirty="0" smtClean="0"/>
            <a:t>New Structure Base Shear</a:t>
          </a:r>
        </a:p>
        <a:p>
          <a:r>
            <a:rPr lang="en-US" b="1" dirty="0" smtClean="0"/>
            <a:t>V = 1552 k</a:t>
          </a:r>
          <a:endParaRPr lang="en-US" b="1" dirty="0"/>
        </a:p>
      </dgm:t>
    </dgm:pt>
    <dgm:pt modelId="{B3AE25D2-1817-4C94-A065-72F9046B81D7}" type="parTrans" cxnId="{8D55DFC1-934F-4C7E-8C94-F4FB221B8FEA}">
      <dgm:prSet/>
      <dgm:spPr/>
      <dgm:t>
        <a:bodyPr/>
        <a:lstStyle/>
        <a:p>
          <a:endParaRPr lang="en-US"/>
        </a:p>
      </dgm:t>
    </dgm:pt>
    <dgm:pt modelId="{AB97B711-BA3F-40AF-97A5-02F7B6D1A020}" type="sibTrans" cxnId="{8D55DFC1-934F-4C7E-8C94-F4FB221B8FEA}">
      <dgm:prSet/>
      <dgm:spPr/>
      <dgm:t>
        <a:bodyPr/>
        <a:lstStyle/>
        <a:p>
          <a:endParaRPr lang="en-US"/>
        </a:p>
      </dgm:t>
    </dgm:pt>
    <dgm:pt modelId="{F758F254-F177-4ED0-BF1C-27A71AA37EF9}">
      <dgm:prSet/>
      <dgm:spPr/>
      <dgm:t>
        <a:bodyPr/>
        <a:lstStyle/>
        <a:p>
          <a:r>
            <a:rPr lang="en-US" b="1" dirty="0" smtClean="0"/>
            <a:t>As-Built: V = 4235 k</a:t>
          </a:r>
          <a:endParaRPr lang="en-US" b="1" dirty="0"/>
        </a:p>
      </dgm:t>
    </dgm:pt>
    <dgm:pt modelId="{CF452651-DFFB-4FCC-87AE-33E8748B2CE5}" type="parTrans" cxnId="{AE4FD0EC-AC97-4B21-A494-B6EED236DBCC}">
      <dgm:prSet/>
      <dgm:spPr/>
      <dgm:t>
        <a:bodyPr/>
        <a:lstStyle/>
        <a:p>
          <a:endParaRPr lang="en-US"/>
        </a:p>
      </dgm:t>
    </dgm:pt>
    <dgm:pt modelId="{B706E34B-D525-46AA-86E6-49FC78145847}" type="sibTrans" cxnId="{AE4FD0EC-AC97-4B21-A494-B6EED236DBCC}">
      <dgm:prSet/>
      <dgm:spPr/>
      <dgm:t>
        <a:bodyPr/>
        <a:lstStyle/>
        <a:p>
          <a:endParaRPr lang="en-US"/>
        </a:p>
      </dgm:t>
    </dgm:pt>
    <dgm:pt modelId="{7E43EEA4-F1AA-4F3C-A457-8B0409120504}" type="pres">
      <dgm:prSet presAssocID="{0F8A5C9C-134C-4702-9C2E-085B601C2E7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BA7A6A-FFF0-4D8F-91F5-DD84244BCBAF}" type="pres">
      <dgm:prSet presAssocID="{563E7FE6-EFDD-44BC-B0C0-6540198D062B}" presName="composite" presStyleCnt="0"/>
      <dgm:spPr/>
    </dgm:pt>
    <dgm:pt modelId="{F5DE490C-B9D1-4B35-B02E-B939CAEFB633}" type="pres">
      <dgm:prSet presAssocID="{563E7FE6-EFDD-44BC-B0C0-6540198D062B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7F2109-E47F-450D-A6BC-7774C8E76650}" type="pres">
      <dgm:prSet presAssocID="{563E7FE6-EFDD-44BC-B0C0-6540198D062B}" presName="parSh" presStyleLbl="node1" presStyleIdx="0" presStyleCnt="5"/>
      <dgm:spPr/>
      <dgm:t>
        <a:bodyPr/>
        <a:lstStyle/>
        <a:p>
          <a:endParaRPr lang="en-US"/>
        </a:p>
      </dgm:t>
    </dgm:pt>
    <dgm:pt modelId="{FE2B09FD-CE59-4964-BE78-A817DB8B81E2}" type="pres">
      <dgm:prSet presAssocID="{563E7FE6-EFDD-44BC-B0C0-6540198D062B}" presName="desTx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49C0A5-8F44-4F11-A973-66929C67C6FA}" type="pres">
      <dgm:prSet presAssocID="{4B8CAA9D-60EE-4C27-88BE-3732CF3C75D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DBC6728-0A09-4806-B6AD-42E2043A3543}" type="pres">
      <dgm:prSet presAssocID="{4B8CAA9D-60EE-4C27-88BE-3732CF3C75DD}" presName="connTx" presStyleLbl="sibTrans2D1" presStyleIdx="0" presStyleCnt="4"/>
      <dgm:spPr/>
      <dgm:t>
        <a:bodyPr/>
        <a:lstStyle/>
        <a:p>
          <a:endParaRPr lang="en-US"/>
        </a:p>
      </dgm:t>
    </dgm:pt>
    <dgm:pt modelId="{A360983A-70B6-47FA-B0E3-E35886E67110}" type="pres">
      <dgm:prSet presAssocID="{305BB9E6-E2D5-417D-82B6-289078977571}" presName="composite" presStyleCnt="0"/>
      <dgm:spPr/>
    </dgm:pt>
    <dgm:pt modelId="{9E9D594E-F4F1-45E8-9491-D0164EDF659D}" type="pres">
      <dgm:prSet presAssocID="{305BB9E6-E2D5-417D-82B6-289078977571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99A5C0-0E5F-4F97-88A2-E3B44892A3B7}" type="pres">
      <dgm:prSet presAssocID="{305BB9E6-E2D5-417D-82B6-289078977571}" presName="parSh" presStyleLbl="node1" presStyleIdx="1" presStyleCnt="5"/>
      <dgm:spPr/>
      <dgm:t>
        <a:bodyPr/>
        <a:lstStyle/>
        <a:p>
          <a:endParaRPr lang="en-US"/>
        </a:p>
      </dgm:t>
    </dgm:pt>
    <dgm:pt modelId="{792C41A2-8FE5-4BCE-B9C6-068D242994C0}" type="pres">
      <dgm:prSet presAssocID="{305BB9E6-E2D5-417D-82B6-289078977571}" presName="desTx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019871-B956-4F9B-AE37-FC920426475F}" type="pres">
      <dgm:prSet presAssocID="{9719A0DA-182C-4369-B694-E906B818B4D8}" presName="sibTrans" presStyleLbl="sibTrans2D1" presStyleIdx="1" presStyleCnt="4"/>
      <dgm:spPr/>
      <dgm:t>
        <a:bodyPr/>
        <a:lstStyle/>
        <a:p>
          <a:endParaRPr lang="en-US"/>
        </a:p>
      </dgm:t>
    </dgm:pt>
    <dgm:pt modelId="{851697D5-8E51-4C8A-A29B-A49F41D24841}" type="pres">
      <dgm:prSet presAssocID="{9719A0DA-182C-4369-B694-E906B818B4D8}" presName="connTx" presStyleLbl="sibTrans2D1" presStyleIdx="1" presStyleCnt="4"/>
      <dgm:spPr/>
      <dgm:t>
        <a:bodyPr/>
        <a:lstStyle/>
        <a:p>
          <a:endParaRPr lang="en-US"/>
        </a:p>
      </dgm:t>
    </dgm:pt>
    <dgm:pt modelId="{90F64E4A-BC78-4E66-A889-D5DB8433D2CE}" type="pres">
      <dgm:prSet presAssocID="{6CE0ED7D-ED1F-4082-A9B9-FCB36FA140A6}" presName="composite" presStyleCnt="0"/>
      <dgm:spPr/>
    </dgm:pt>
    <dgm:pt modelId="{48BC3BD0-E820-4315-8341-167903CDCA0E}" type="pres">
      <dgm:prSet presAssocID="{6CE0ED7D-ED1F-4082-A9B9-FCB36FA140A6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8D7B7E-FB45-43E4-AA52-CD9C5A5BCB7D}" type="pres">
      <dgm:prSet presAssocID="{6CE0ED7D-ED1F-4082-A9B9-FCB36FA140A6}" presName="parSh" presStyleLbl="node1" presStyleIdx="2" presStyleCnt="5"/>
      <dgm:spPr/>
      <dgm:t>
        <a:bodyPr/>
        <a:lstStyle/>
        <a:p>
          <a:endParaRPr lang="en-US"/>
        </a:p>
      </dgm:t>
    </dgm:pt>
    <dgm:pt modelId="{CE8F6C01-6627-42E3-AC06-894DF686F11A}" type="pres">
      <dgm:prSet presAssocID="{6CE0ED7D-ED1F-4082-A9B9-FCB36FA140A6}" presName="desTx" presStyleLbl="fgAcc1" presStyleIdx="2" presStyleCnt="5" custLinFactNeighborX="30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56E3B-3389-4BC7-BC10-A5D5EA926336}" type="pres">
      <dgm:prSet presAssocID="{A130D031-ECC8-48CE-A0C2-1FFBC668D8F5}" presName="sibTrans" presStyleLbl="sibTrans2D1" presStyleIdx="2" presStyleCnt="4"/>
      <dgm:spPr/>
      <dgm:t>
        <a:bodyPr/>
        <a:lstStyle/>
        <a:p>
          <a:endParaRPr lang="en-US"/>
        </a:p>
      </dgm:t>
    </dgm:pt>
    <dgm:pt modelId="{B35A98D7-2FE6-4120-8BCB-A05D9EAF28C9}" type="pres">
      <dgm:prSet presAssocID="{A130D031-ECC8-48CE-A0C2-1FFBC668D8F5}" presName="connTx" presStyleLbl="sibTrans2D1" presStyleIdx="2" presStyleCnt="4"/>
      <dgm:spPr/>
      <dgm:t>
        <a:bodyPr/>
        <a:lstStyle/>
        <a:p>
          <a:endParaRPr lang="en-US"/>
        </a:p>
      </dgm:t>
    </dgm:pt>
    <dgm:pt modelId="{C3D2CD1F-E269-49C9-BAD4-36F6130B4DAF}" type="pres">
      <dgm:prSet presAssocID="{0C29D7D9-2391-49C8-AFD7-BA66E8DB78A7}" presName="composite" presStyleCnt="0"/>
      <dgm:spPr/>
    </dgm:pt>
    <dgm:pt modelId="{99456457-90D7-49C5-A133-816406BD4D58}" type="pres">
      <dgm:prSet presAssocID="{0C29D7D9-2391-49C8-AFD7-BA66E8DB78A7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2C14A8-A3AE-4D90-811F-782A16D86C54}" type="pres">
      <dgm:prSet presAssocID="{0C29D7D9-2391-49C8-AFD7-BA66E8DB78A7}" presName="parSh" presStyleLbl="node1" presStyleIdx="3" presStyleCnt="5"/>
      <dgm:spPr/>
      <dgm:t>
        <a:bodyPr/>
        <a:lstStyle/>
        <a:p>
          <a:endParaRPr lang="en-US"/>
        </a:p>
      </dgm:t>
    </dgm:pt>
    <dgm:pt modelId="{C4E41983-B7BF-4586-9AFD-1C830E52B3A6}" type="pres">
      <dgm:prSet presAssocID="{0C29D7D9-2391-49C8-AFD7-BA66E8DB78A7}" presName="desTx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80A217-69C1-499C-B4EC-CD0DE7ABE4E1}" type="pres">
      <dgm:prSet presAssocID="{3B1511D6-6FCE-4F5C-B5AA-F7A279948690}" presName="sibTrans" presStyleLbl="sibTrans2D1" presStyleIdx="3" presStyleCnt="4"/>
      <dgm:spPr/>
      <dgm:t>
        <a:bodyPr/>
        <a:lstStyle/>
        <a:p>
          <a:endParaRPr lang="en-US"/>
        </a:p>
      </dgm:t>
    </dgm:pt>
    <dgm:pt modelId="{6BCEAEF0-5038-402E-AF76-B4A03C3E93C0}" type="pres">
      <dgm:prSet presAssocID="{3B1511D6-6FCE-4F5C-B5AA-F7A279948690}" presName="connTx" presStyleLbl="sibTrans2D1" presStyleIdx="3" presStyleCnt="4"/>
      <dgm:spPr/>
      <dgm:t>
        <a:bodyPr/>
        <a:lstStyle/>
        <a:p>
          <a:endParaRPr lang="en-US"/>
        </a:p>
      </dgm:t>
    </dgm:pt>
    <dgm:pt modelId="{746AC746-82EA-487E-BD9E-FB256A41FA0F}" type="pres">
      <dgm:prSet presAssocID="{0DB46ADD-2B4B-4585-99B9-2EBDA99242A0}" presName="composite" presStyleCnt="0"/>
      <dgm:spPr/>
    </dgm:pt>
    <dgm:pt modelId="{B0E1EB9D-B9D5-4EEE-B729-EEED80AC84CC}" type="pres">
      <dgm:prSet presAssocID="{0DB46ADD-2B4B-4585-99B9-2EBDA99242A0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C9D051-9492-46C0-8011-AC0952B8AFF5}" type="pres">
      <dgm:prSet presAssocID="{0DB46ADD-2B4B-4585-99B9-2EBDA99242A0}" presName="parSh" presStyleLbl="node1" presStyleIdx="4" presStyleCnt="5"/>
      <dgm:spPr/>
      <dgm:t>
        <a:bodyPr/>
        <a:lstStyle/>
        <a:p>
          <a:endParaRPr lang="en-US"/>
        </a:p>
      </dgm:t>
    </dgm:pt>
    <dgm:pt modelId="{A964AF04-8818-4283-BE45-B8A5D02DAF6D}" type="pres">
      <dgm:prSet presAssocID="{0DB46ADD-2B4B-4585-99B9-2EBDA99242A0}" presName="desTx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0F222-8DC1-47FC-8D53-03208F39AE38}" type="presOf" srcId="{A130D031-ECC8-48CE-A0C2-1FFBC668D8F5}" destId="{FD156E3B-3389-4BC7-BC10-A5D5EA926336}" srcOrd="0" destOrd="0" presId="urn:microsoft.com/office/officeart/2005/8/layout/process3"/>
    <dgm:cxn modelId="{ED4FC70C-CEE2-409C-967F-11610CD5C5A6}" type="presOf" srcId="{6CE0ED7D-ED1F-4082-A9B9-FCB36FA140A6}" destId="{48BC3BD0-E820-4315-8341-167903CDCA0E}" srcOrd="0" destOrd="0" presId="urn:microsoft.com/office/officeart/2005/8/layout/process3"/>
    <dgm:cxn modelId="{378E3246-3479-40DE-BE53-6E685BCB597E}" srcId="{0C29D7D9-2391-49C8-AFD7-BA66E8DB78A7}" destId="{9C0DEE8B-270B-488F-8BC7-85AC84172DAC}" srcOrd="0" destOrd="0" parTransId="{2DD423C9-AE35-493C-A47C-65DC5501B806}" sibTransId="{9CBA90CE-16B8-4F89-9560-E324873A8CDE}"/>
    <dgm:cxn modelId="{607A6EAB-1180-445A-B2C0-1E2238CF112B}" type="presOf" srcId="{89C8F13B-CEA5-4965-82AD-FF9DF733D114}" destId="{FE2B09FD-CE59-4964-BE78-A817DB8B81E2}" srcOrd="0" destOrd="0" presId="urn:microsoft.com/office/officeart/2005/8/layout/process3"/>
    <dgm:cxn modelId="{571699FD-936A-4846-B6D8-80941317B575}" type="presOf" srcId="{0C29D7D9-2391-49C8-AFD7-BA66E8DB78A7}" destId="{A32C14A8-A3AE-4D90-811F-782A16D86C54}" srcOrd="1" destOrd="0" presId="urn:microsoft.com/office/officeart/2005/8/layout/process3"/>
    <dgm:cxn modelId="{BF57DAEF-6733-450D-A9DD-C944F94E5022}" srcId="{305BB9E6-E2D5-417D-82B6-289078977571}" destId="{91182572-6794-4811-832C-AF20CB979E9D}" srcOrd="0" destOrd="0" parTransId="{8D4E43DD-822E-430A-A6C6-531BDE6EA1ED}" sibTransId="{24D47C94-322A-4A94-9F44-05B999686CC8}"/>
    <dgm:cxn modelId="{69E5C1E6-9447-4960-B90C-E3F441FD0151}" srcId="{6CE0ED7D-ED1F-4082-A9B9-FCB36FA140A6}" destId="{40DCFA4D-3FF1-42CC-B72F-F7CF53F2B469}" srcOrd="0" destOrd="0" parTransId="{C1565768-08D8-4B70-8571-0D794CAB03AA}" sibTransId="{A9004964-D822-4BEC-AC20-C103330102FF}"/>
    <dgm:cxn modelId="{AE4FD0EC-AC97-4B21-A494-B6EED236DBCC}" srcId="{0DB46ADD-2B4B-4585-99B9-2EBDA99242A0}" destId="{F758F254-F177-4ED0-BF1C-27A71AA37EF9}" srcOrd="0" destOrd="0" parTransId="{CF452651-DFFB-4FCC-87AE-33E8748B2CE5}" sibTransId="{B706E34B-D525-46AA-86E6-49FC78145847}"/>
    <dgm:cxn modelId="{A139CA37-EC71-4578-B348-F20C46B28895}" type="presOf" srcId="{3B1511D6-6FCE-4F5C-B5AA-F7A279948690}" destId="{6BCEAEF0-5038-402E-AF76-B4A03C3E93C0}" srcOrd="1" destOrd="0" presId="urn:microsoft.com/office/officeart/2005/8/layout/process3"/>
    <dgm:cxn modelId="{904C84D7-0CA0-457D-910A-C8B2033A268D}" type="presOf" srcId="{9C0DEE8B-270B-488F-8BC7-85AC84172DAC}" destId="{C4E41983-B7BF-4586-9AFD-1C830E52B3A6}" srcOrd="0" destOrd="0" presId="urn:microsoft.com/office/officeart/2005/8/layout/process3"/>
    <dgm:cxn modelId="{2C78792E-A7D8-479D-92D2-989A1E5DAE3C}" type="presOf" srcId="{563E7FE6-EFDD-44BC-B0C0-6540198D062B}" destId="{F5DE490C-B9D1-4B35-B02E-B939CAEFB633}" srcOrd="0" destOrd="0" presId="urn:microsoft.com/office/officeart/2005/8/layout/process3"/>
    <dgm:cxn modelId="{83B6AE9B-2217-4640-A560-84D5C206BF90}" type="presOf" srcId="{4B8CAA9D-60EE-4C27-88BE-3732CF3C75DD}" destId="{4DBC6728-0A09-4806-B6AD-42E2043A3543}" srcOrd="1" destOrd="0" presId="urn:microsoft.com/office/officeart/2005/8/layout/process3"/>
    <dgm:cxn modelId="{E7F9B053-B1B0-4B6E-B28F-92B0D6352BCA}" type="presOf" srcId="{40DCFA4D-3FF1-42CC-B72F-F7CF53F2B469}" destId="{CE8F6C01-6627-42E3-AC06-894DF686F11A}" srcOrd="0" destOrd="0" presId="urn:microsoft.com/office/officeart/2005/8/layout/process3"/>
    <dgm:cxn modelId="{1357AB50-1FBA-4862-87FE-9BE6D89A84B1}" srcId="{0F8A5C9C-134C-4702-9C2E-085B601C2E72}" destId="{305BB9E6-E2D5-417D-82B6-289078977571}" srcOrd="1" destOrd="0" parTransId="{1B271429-2A0B-44CC-935A-ED1C789DD077}" sibTransId="{9719A0DA-182C-4369-B694-E906B818B4D8}"/>
    <dgm:cxn modelId="{28D3077D-5E78-4D87-8BD8-6A4CECFDFA2A}" type="presOf" srcId="{4B8CAA9D-60EE-4C27-88BE-3732CF3C75DD}" destId="{6949C0A5-8F44-4F11-A973-66929C67C6FA}" srcOrd="0" destOrd="0" presId="urn:microsoft.com/office/officeart/2005/8/layout/process3"/>
    <dgm:cxn modelId="{24300071-DEF6-4B6C-B9D5-360578337BA9}" type="presOf" srcId="{F758F254-F177-4ED0-BF1C-27A71AA37EF9}" destId="{A964AF04-8818-4283-BE45-B8A5D02DAF6D}" srcOrd="0" destOrd="0" presId="urn:microsoft.com/office/officeart/2005/8/layout/process3"/>
    <dgm:cxn modelId="{A465670C-7F9A-4851-B131-2B67FA05D64E}" type="presOf" srcId="{9719A0DA-182C-4369-B694-E906B818B4D8}" destId="{77019871-B956-4F9B-AE37-FC920426475F}" srcOrd="0" destOrd="0" presId="urn:microsoft.com/office/officeart/2005/8/layout/process3"/>
    <dgm:cxn modelId="{CB92AFAA-CFDD-464F-B157-FE0EB241B2E9}" type="presOf" srcId="{0DB46ADD-2B4B-4585-99B9-2EBDA99242A0}" destId="{B0E1EB9D-B9D5-4EEE-B729-EEED80AC84CC}" srcOrd="0" destOrd="0" presId="urn:microsoft.com/office/officeart/2005/8/layout/process3"/>
    <dgm:cxn modelId="{20A5269C-6E9F-4AFE-8B0A-265BF596E8FF}" srcId="{0F8A5C9C-134C-4702-9C2E-085B601C2E72}" destId="{6CE0ED7D-ED1F-4082-A9B9-FCB36FA140A6}" srcOrd="2" destOrd="0" parTransId="{DC8489FC-7283-4469-B649-601C40C4532F}" sibTransId="{A130D031-ECC8-48CE-A0C2-1FFBC668D8F5}"/>
    <dgm:cxn modelId="{AA806256-1C29-4865-ACA6-0D8B6E124F8C}" srcId="{563E7FE6-EFDD-44BC-B0C0-6540198D062B}" destId="{89C8F13B-CEA5-4965-82AD-FF9DF733D114}" srcOrd="0" destOrd="0" parTransId="{2BD511E7-EFE7-4A9B-AFFA-F7DEC1774AEF}" sibTransId="{4C83E3C1-57C9-42C8-8306-A04E629E9DA2}"/>
    <dgm:cxn modelId="{37185155-A40F-4D89-8292-4355B493F09E}" type="presOf" srcId="{9719A0DA-182C-4369-B694-E906B818B4D8}" destId="{851697D5-8E51-4C8A-A29B-A49F41D24841}" srcOrd="1" destOrd="0" presId="urn:microsoft.com/office/officeart/2005/8/layout/process3"/>
    <dgm:cxn modelId="{8D55DFC1-934F-4C7E-8C94-F4FB221B8FEA}" srcId="{0F8A5C9C-134C-4702-9C2E-085B601C2E72}" destId="{0DB46ADD-2B4B-4585-99B9-2EBDA99242A0}" srcOrd="4" destOrd="0" parTransId="{B3AE25D2-1817-4C94-A065-72F9046B81D7}" sibTransId="{AB97B711-BA3F-40AF-97A5-02F7B6D1A020}"/>
    <dgm:cxn modelId="{5CA5332F-9B64-4FB9-8A78-EBC68A98A663}" srcId="{0F8A5C9C-134C-4702-9C2E-085B601C2E72}" destId="{563E7FE6-EFDD-44BC-B0C0-6540198D062B}" srcOrd="0" destOrd="0" parTransId="{3F13AB25-A353-400D-A354-1D5E33A35711}" sibTransId="{4B8CAA9D-60EE-4C27-88BE-3732CF3C75DD}"/>
    <dgm:cxn modelId="{19A33973-FDF6-4022-A919-EE4B8675AB3F}" type="presOf" srcId="{0DB46ADD-2B4B-4585-99B9-2EBDA99242A0}" destId="{27C9D051-9492-46C0-8011-AC0952B8AFF5}" srcOrd="1" destOrd="0" presId="urn:microsoft.com/office/officeart/2005/8/layout/process3"/>
    <dgm:cxn modelId="{56FDD83D-8F3A-488E-9839-230B181FF65B}" type="presOf" srcId="{6CE0ED7D-ED1F-4082-A9B9-FCB36FA140A6}" destId="{918D7B7E-FB45-43E4-AA52-CD9C5A5BCB7D}" srcOrd="1" destOrd="0" presId="urn:microsoft.com/office/officeart/2005/8/layout/process3"/>
    <dgm:cxn modelId="{B7C41B95-A8A6-4691-B023-FA6D041A5E00}" srcId="{0F8A5C9C-134C-4702-9C2E-085B601C2E72}" destId="{0C29D7D9-2391-49C8-AFD7-BA66E8DB78A7}" srcOrd="3" destOrd="0" parTransId="{6B74E6C1-C9D6-4CD8-94FD-75557E6959B8}" sibTransId="{3B1511D6-6FCE-4F5C-B5AA-F7A279948690}"/>
    <dgm:cxn modelId="{11FB40B3-35E2-4AD7-A36E-0001735221C1}" type="presOf" srcId="{305BB9E6-E2D5-417D-82B6-289078977571}" destId="{4599A5C0-0E5F-4F97-88A2-E3B44892A3B7}" srcOrd="1" destOrd="0" presId="urn:microsoft.com/office/officeart/2005/8/layout/process3"/>
    <dgm:cxn modelId="{263E382D-9966-462F-B076-3BC27E18C89F}" type="presOf" srcId="{91182572-6794-4811-832C-AF20CB979E9D}" destId="{792C41A2-8FE5-4BCE-B9C6-068D242994C0}" srcOrd="0" destOrd="0" presId="urn:microsoft.com/office/officeart/2005/8/layout/process3"/>
    <dgm:cxn modelId="{9CE6764A-927A-4669-A872-2439B4E42F06}" type="presOf" srcId="{305BB9E6-E2D5-417D-82B6-289078977571}" destId="{9E9D594E-F4F1-45E8-9491-D0164EDF659D}" srcOrd="0" destOrd="0" presId="urn:microsoft.com/office/officeart/2005/8/layout/process3"/>
    <dgm:cxn modelId="{9BE26B36-E53D-44D9-A40F-E9BE8CCAF872}" type="presOf" srcId="{0C29D7D9-2391-49C8-AFD7-BA66E8DB78A7}" destId="{99456457-90D7-49C5-A133-816406BD4D58}" srcOrd="0" destOrd="0" presId="urn:microsoft.com/office/officeart/2005/8/layout/process3"/>
    <dgm:cxn modelId="{531365B5-1387-4AC1-9D45-5828C26A9794}" type="presOf" srcId="{A130D031-ECC8-48CE-A0C2-1FFBC668D8F5}" destId="{B35A98D7-2FE6-4120-8BCB-A05D9EAF28C9}" srcOrd="1" destOrd="0" presId="urn:microsoft.com/office/officeart/2005/8/layout/process3"/>
    <dgm:cxn modelId="{1050A56B-055D-475F-B7CB-1FBBDA2FBFB6}" type="presOf" srcId="{563E7FE6-EFDD-44BC-B0C0-6540198D062B}" destId="{297F2109-E47F-450D-A6BC-7774C8E76650}" srcOrd="1" destOrd="0" presId="urn:microsoft.com/office/officeart/2005/8/layout/process3"/>
    <dgm:cxn modelId="{CAB1E3FD-B58F-463E-A1E5-C6C98ECB228B}" type="presOf" srcId="{0F8A5C9C-134C-4702-9C2E-085B601C2E72}" destId="{7E43EEA4-F1AA-4F3C-A457-8B0409120504}" srcOrd="0" destOrd="0" presId="urn:microsoft.com/office/officeart/2005/8/layout/process3"/>
    <dgm:cxn modelId="{64AF54D6-C5C6-4B76-81A2-F2094B4DBC1B}" type="presOf" srcId="{3B1511D6-6FCE-4F5C-B5AA-F7A279948690}" destId="{5680A217-69C1-499C-B4EC-CD0DE7ABE4E1}" srcOrd="0" destOrd="0" presId="urn:microsoft.com/office/officeart/2005/8/layout/process3"/>
    <dgm:cxn modelId="{9892C6A2-D479-44A6-B43B-41224C3E50CD}" type="presParOf" srcId="{7E43EEA4-F1AA-4F3C-A457-8B0409120504}" destId="{D4BA7A6A-FFF0-4D8F-91F5-DD84244BCBAF}" srcOrd="0" destOrd="0" presId="urn:microsoft.com/office/officeart/2005/8/layout/process3"/>
    <dgm:cxn modelId="{75A37B8C-AC52-45F3-80B2-7CD42332364D}" type="presParOf" srcId="{D4BA7A6A-FFF0-4D8F-91F5-DD84244BCBAF}" destId="{F5DE490C-B9D1-4B35-B02E-B939CAEFB633}" srcOrd="0" destOrd="0" presId="urn:microsoft.com/office/officeart/2005/8/layout/process3"/>
    <dgm:cxn modelId="{26952024-DCF9-4316-A208-6C73018B951D}" type="presParOf" srcId="{D4BA7A6A-FFF0-4D8F-91F5-DD84244BCBAF}" destId="{297F2109-E47F-450D-A6BC-7774C8E76650}" srcOrd="1" destOrd="0" presId="urn:microsoft.com/office/officeart/2005/8/layout/process3"/>
    <dgm:cxn modelId="{4DEB15E8-F1AB-4151-B7E4-4CBC790C05DB}" type="presParOf" srcId="{D4BA7A6A-FFF0-4D8F-91F5-DD84244BCBAF}" destId="{FE2B09FD-CE59-4964-BE78-A817DB8B81E2}" srcOrd="2" destOrd="0" presId="urn:microsoft.com/office/officeart/2005/8/layout/process3"/>
    <dgm:cxn modelId="{03C5CB3C-C409-4F94-8EEA-A1BA0177B6D7}" type="presParOf" srcId="{7E43EEA4-F1AA-4F3C-A457-8B0409120504}" destId="{6949C0A5-8F44-4F11-A973-66929C67C6FA}" srcOrd="1" destOrd="0" presId="urn:microsoft.com/office/officeart/2005/8/layout/process3"/>
    <dgm:cxn modelId="{9CBAC23D-9C15-42C0-9248-E481E0357926}" type="presParOf" srcId="{6949C0A5-8F44-4F11-A973-66929C67C6FA}" destId="{4DBC6728-0A09-4806-B6AD-42E2043A3543}" srcOrd="0" destOrd="0" presId="urn:microsoft.com/office/officeart/2005/8/layout/process3"/>
    <dgm:cxn modelId="{88E2B30D-EAC9-4A8D-A04D-04E35E76C5DD}" type="presParOf" srcId="{7E43EEA4-F1AA-4F3C-A457-8B0409120504}" destId="{A360983A-70B6-47FA-B0E3-E35886E67110}" srcOrd="2" destOrd="0" presId="urn:microsoft.com/office/officeart/2005/8/layout/process3"/>
    <dgm:cxn modelId="{9588FAD7-0523-4D54-B8EB-D3E45A1E6C2A}" type="presParOf" srcId="{A360983A-70B6-47FA-B0E3-E35886E67110}" destId="{9E9D594E-F4F1-45E8-9491-D0164EDF659D}" srcOrd="0" destOrd="0" presId="urn:microsoft.com/office/officeart/2005/8/layout/process3"/>
    <dgm:cxn modelId="{4DD74900-C5EF-489D-8DF8-87171D50E55A}" type="presParOf" srcId="{A360983A-70B6-47FA-B0E3-E35886E67110}" destId="{4599A5C0-0E5F-4F97-88A2-E3B44892A3B7}" srcOrd="1" destOrd="0" presId="urn:microsoft.com/office/officeart/2005/8/layout/process3"/>
    <dgm:cxn modelId="{735E892E-9836-476B-A5F1-C3C55EF8507B}" type="presParOf" srcId="{A360983A-70B6-47FA-B0E3-E35886E67110}" destId="{792C41A2-8FE5-4BCE-B9C6-068D242994C0}" srcOrd="2" destOrd="0" presId="urn:microsoft.com/office/officeart/2005/8/layout/process3"/>
    <dgm:cxn modelId="{41D330E0-9E27-4D75-A728-45F4A0125DAE}" type="presParOf" srcId="{7E43EEA4-F1AA-4F3C-A457-8B0409120504}" destId="{77019871-B956-4F9B-AE37-FC920426475F}" srcOrd="3" destOrd="0" presId="urn:microsoft.com/office/officeart/2005/8/layout/process3"/>
    <dgm:cxn modelId="{FF0E3640-B170-40D9-9D84-83072E8C1FDC}" type="presParOf" srcId="{77019871-B956-4F9B-AE37-FC920426475F}" destId="{851697D5-8E51-4C8A-A29B-A49F41D24841}" srcOrd="0" destOrd="0" presId="urn:microsoft.com/office/officeart/2005/8/layout/process3"/>
    <dgm:cxn modelId="{0C3BEF8B-1F55-4517-963A-AF3BA4157127}" type="presParOf" srcId="{7E43EEA4-F1AA-4F3C-A457-8B0409120504}" destId="{90F64E4A-BC78-4E66-A889-D5DB8433D2CE}" srcOrd="4" destOrd="0" presId="urn:microsoft.com/office/officeart/2005/8/layout/process3"/>
    <dgm:cxn modelId="{07288B2A-80D0-47F7-B4DC-9C2D952C868D}" type="presParOf" srcId="{90F64E4A-BC78-4E66-A889-D5DB8433D2CE}" destId="{48BC3BD0-E820-4315-8341-167903CDCA0E}" srcOrd="0" destOrd="0" presId="urn:microsoft.com/office/officeart/2005/8/layout/process3"/>
    <dgm:cxn modelId="{302D3EFB-1B81-46F6-924F-522910FDBDE3}" type="presParOf" srcId="{90F64E4A-BC78-4E66-A889-D5DB8433D2CE}" destId="{918D7B7E-FB45-43E4-AA52-CD9C5A5BCB7D}" srcOrd="1" destOrd="0" presId="urn:microsoft.com/office/officeart/2005/8/layout/process3"/>
    <dgm:cxn modelId="{569B21E6-33B9-4759-BC15-B557AF314355}" type="presParOf" srcId="{90F64E4A-BC78-4E66-A889-D5DB8433D2CE}" destId="{CE8F6C01-6627-42E3-AC06-894DF686F11A}" srcOrd="2" destOrd="0" presId="urn:microsoft.com/office/officeart/2005/8/layout/process3"/>
    <dgm:cxn modelId="{00A9251F-1D76-4C2A-8DF8-A4A079D150C0}" type="presParOf" srcId="{7E43EEA4-F1AA-4F3C-A457-8B0409120504}" destId="{FD156E3B-3389-4BC7-BC10-A5D5EA926336}" srcOrd="5" destOrd="0" presId="urn:microsoft.com/office/officeart/2005/8/layout/process3"/>
    <dgm:cxn modelId="{AA671EA2-4E0B-4CFB-BF84-5AD6D3DE6107}" type="presParOf" srcId="{FD156E3B-3389-4BC7-BC10-A5D5EA926336}" destId="{B35A98D7-2FE6-4120-8BCB-A05D9EAF28C9}" srcOrd="0" destOrd="0" presId="urn:microsoft.com/office/officeart/2005/8/layout/process3"/>
    <dgm:cxn modelId="{F59600A4-B1E3-4ABB-A78F-76EE4196278D}" type="presParOf" srcId="{7E43EEA4-F1AA-4F3C-A457-8B0409120504}" destId="{C3D2CD1F-E269-49C9-BAD4-36F6130B4DAF}" srcOrd="6" destOrd="0" presId="urn:microsoft.com/office/officeart/2005/8/layout/process3"/>
    <dgm:cxn modelId="{27EF8498-9C57-4697-99E3-059247191F1B}" type="presParOf" srcId="{C3D2CD1F-E269-49C9-BAD4-36F6130B4DAF}" destId="{99456457-90D7-49C5-A133-816406BD4D58}" srcOrd="0" destOrd="0" presId="urn:microsoft.com/office/officeart/2005/8/layout/process3"/>
    <dgm:cxn modelId="{5160B66C-A9B7-4CB0-AAC4-F569EF2387EB}" type="presParOf" srcId="{C3D2CD1F-E269-49C9-BAD4-36F6130B4DAF}" destId="{A32C14A8-A3AE-4D90-811F-782A16D86C54}" srcOrd="1" destOrd="0" presId="urn:microsoft.com/office/officeart/2005/8/layout/process3"/>
    <dgm:cxn modelId="{1FF2F5DE-E543-4015-8CC6-C5FB55401444}" type="presParOf" srcId="{C3D2CD1F-E269-49C9-BAD4-36F6130B4DAF}" destId="{C4E41983-B7BF-4586-9AFD-1C830E52B3A6}" srcOrd="2" destOrd="0" presId="urn:microsoft.com/office/officeart/2005/8/layout/process3"/>
    <dgm:cxn modelId="{B23AA376-E40E-464B-8E5E-CB63E2DFF10E}" type="presParOf" srcId="{7E43EEA4-F1AA-4F3C-A457-8B0409120504}" destId="{5680A217-69C1-499C-B4EC-CD0DE7ABE4E1}" srcOrd="7" destOrd="0" presId="urn:microsoft.com/office/officeart/2005/8/layout/process3"/>
    <dgm:cxn modelId="{8E9E8AA1-AF86-4EC6-AA98-D1110C88F2B6}" type="presParOf" srcId="{5680A217-69C1-499C-B4EC-CD0DE7ABE4E1}" destId="{6BCEAEF0-5038-402E-AF76-B4A03C3E93C0}" srcOrd="0" destOrd="0" presId="urn:microsoft.com/office/officeart/2005/8/layout/process3"/>
    <dgm:cxn modelId="{26C0A7A2-0BA9-4E00-8C84-44F1A7DD9BC1}" type="presParOf" srcId="{7E43EEA4-F1AA-4F3C-A457-8B0409120504}" destId="{746AC746-82EA-487E-BD9E-FB256A41FA0F}" srcOrd="8" destOrd="0" presId="urn:microsoft.com/office/officeart/2005/8/layout/process3"/>
    <dgm:cxn modelId="{3FC3E385-535E-4AAE-A02C-73FDA6C01BC8}" type="presParOf" srcId="{746AC746-82EA-487E-BD9E-FB256A41FA0F}" destId="{B0E1EB9D-B9D5-4EEE-B729-EEED80AC84CC}" srcOrd="0" destOrd="0" presId="urn:microsoft.com/office/officeart/2005/8/layout/process3"/>
    <dgm:cxn modelId="{D6A4A020-135A-49BD-A83D-11629C50DC94}" type="presParOf" srcId="{746AC746-82EA-487E-BD9E-FB256A41FA0F}" destId="{27C9D051-9492-46C0-8011-AC0952B8AFF5}" srcOrd="1" destOrd="0" presId="urn:microsoft.com/office/officeart/2005/8/layout/process3"/>
    <dgm:cxn modelId="{02DBEA89-F380-4217-A5A5-A1B85BAEABE0}" type="presParOf" srcId="{746AC746-82EA-487E-BD9E-FB256A41FA0F}" destId="{A964AF04-8818-4283-BE45-B8A5D02DAF6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7F2109-E47F-450D-A6BC-7774C8E76650}">
      <dsp:nvSpPr>
        <dsp:cNvPr id="0" name=""/>
        <dsp:cNvSpPr/>
      </dsp:nvSpPr>
      <dsp:spPr>
        <a:xfrm>
          <a:off x="9991" y="499746"/>
          <a:ext cx="2254312" cy="13195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New Response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R = 7</a:t>
          </a:r>
          <a:endParaRPr lang="en-US" sz="1500" b="1" kern="1200" dirty="0"/>
        </a:p>
      </dsp:txBody>
      <dsp:txXfrm>
        <a:off x="9991" y="499746"/>
        <a:ext cx="2254312" cy="879706"/>
      </dsp:txXfrm>
    </dsp:sp>
    <dsp:sp modelId="{FE2B09FD-CE59-4964-BE78-A817DB8B81E2}">
      <dsp:nvSpPr>
        <dsp:cNvPr id="0" name=""/>
        <dsp:cNvSpPr/>
      </dsp:nvSpPr>
      <dsp:spPr>
        <a:xfrm>
          <a:off x="471717" y="1379453"/>
          <a:ext cx="2254312" cy="8640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As-Built: R = 3</a:t>
          </a:r>
          <a:endParaRPr lang="en-US" sz="1500" b="1" kern="1200" dirty="0"/>
        </a:p>
      </dsp:txBody>
      <dsp:txXfrm>
        <a:off x="497023" y="1404759"/>
        <a:ext cx="2203700" cy="813388"/>
      </dsp:txXfrm>
    </dsp:sp>
    <dsp:sp modelId="{6949C0A5-8F44-4F11-A973-66929C67C6FA}">
      <dsp:nvSpPr>
        <dsp:cNvPr id="0" name=""/>
        <dsp:cNvSpPr/>
      </dsp:nvSpPr>
      <dsp:spPr>
        <a:xfrm>
          <a:off x="2606049" y="658970"/>
          <a:ext cx="724500" cy="5612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606049" y="771222"/>
        <a:ext cx="556123" cy="336754"/>
      </dsp:txXfrm>
    </dsp:sp>
    <dsp:sp modelId="{4599A5C0-0E5F-4F97-88A2-E3B44892A3B7}">
      <dsp:nvSpPr>
        <dsp:cNvPr id="0" name=""/>
        <dsp:cNvSpPr/>
      </dsp:nvSpPr>
      <dsp:spPr>
        <a:xfrm>
          <a:off x="3631285" y="499746"/>
          <a:ext cx="2254312" cy="13195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New Period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Ta = 8.42 sec.</a:t>
          </a:r>
          <a:endParaRPr lang="en-US" sz="1500" b="1" kern="1200" dirty="0"/>
        </a:p>
      </dsp:txBody>
      <dsp:txXfrm>
        <a:off x="3631285" y="499746"/>
        <a:ext cx="2254312" cy="879706"/>
      </dsp:txXfrm>
    </dsp:sp>
    <dsp:sp modelId="{792C41A2-8FE5-4BCE-B9C6-068D242994C0}">
      <dsp:nvSpPr>
        <dsp:cNvPr id="0" name=""/>
        <dsp:cNvSpPr/>
      </dsp:nvSpPr>
      <dsp:spPr>
        <a:xfrm>
          <a:off x="4093012" y="1379453"/>
          <a:ext cx="2254312" cy="8640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As-Built: 0.561 s </a:t>
          </a:r>
          <a:endParaRPr lang="en-US" sz="1500" b="1" kern="1200" dirty="0"/>
        </a:p>
      </dsp:txBody>
      <dsp:txXfrm>
        <a:off x="4118318" y="1404759"/>
        <a:ext cx="2203700" cy="813388"/>
      </dsp:txXfrm>
    </dsp:sp>
    <dsp:sp modelId="{77019871-B956-4F9B-AE37-FC920426475F}">
      <dsp:nvSpPr>
        <dsp:cNvPr id="0" name=""/>
        <dsp:cNvSpPr/>
      </dsp:nvSpPr>
      <dsp:spPr>
        <a:xfrm>
          <a:off x="6227343" y="658970"/>
          <a:ext cx="724500" cy="5612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6227343" y="771222"/>
        <a:ext cx="556123" cy="336754"/>
      </dsp:txXfrm>
    </dsp:sp>
    <dsp:sp modelId="{918D7B7E-FB45-43E4-AA52-CD9C5A5BCB7D}">
      <dsp:nvSpPr>
        <dsp:cNvPr id="0" name=""/>
        <dsp:cNvSpPr/>
      </dsp:nvSpPr>
      <dsp:spPr>
        <a:xfrm>
          <a:off x="7252580" y="499746"/>
          <a:ext cx="2254312" cy="13195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New Office Base Shear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V = 323 k</a:t>
          </a:r>
          <a:endParaRPr lang="en-US" sz="1500" b="1" kern="1200" dirty="0"/>
        </a:p>
      </dsp:txBody>
      <dsp:txXfrm>
        <a:off x="7252580" y="499746"/>
        <a:ext cx="2254312" cy="879706"/>
      </dsp:txXfrm>
    </dsp:sp>
    <dsp:sp modelId="{CE8F6C01-6627-42E3-AC06-894DF686F11A}">
      <dsp:nvSpPr>
        <dsp:cNvPr id="0" name=""/>
        <dsp:cNvSpPr/>
      </dsp:nvSpPr>
      <dsp:spPr>
        <a:xfrm>
          <a:off x="7782364" y="1379453"/>
          <a:ext cx="2254312" cy="8640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As-Built: V = 3338 k</a:t>
          </a:r>
          <a:endParaRPr lang="en-US" sz="1500" b="1" kern="1200" dirty="0"/>
        </a:p>
      </dsp:txBody>
      <dsp:txXfrm>
        <a:off x="7807670" y="1404759"/>
        <a:ext cx="2203700" cy="813388"/>
      </dsp:txXfrm>
    </dsp:sp>
    <dsp:sp modelId="{FD156E3B-3389-4BC7-BC10-A5D5EA926336}">
      <dsp:nvSpPr>
        <dsp:cNvPr id="0" name=""/>
        <dsp:cNvSpPr/>
      </dsp:nvSpPr>
      <dsp:spPr>
        <a:xfrm>
          <a:off x="9848638" y="658970"/>
          <a:ext cx="724500" cy="5612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9848638" y="771222"/>
        <a:ext cx="556123" cy="336754"/>
      </dsp:txXfrm>
    </dsp:sp>
    <dsp:sp modelId="{A32C14A8-A3AE-4D90-811F-782A16D86C54}">
      <dsp:nvSpPr>
        <dsp:cNvPr id="0" name=""/>
        <dsp:cNvSpPr/>
      </dsp:nvSpPr>
      <dsp:spPr>
        <a:xfrm>
          <a:off x="10873875" y="499746"/>
          <a:ext cx="2254312" cy="13195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New Ratio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1.75</a:t>
          </a:r>
          <a:endParaRPr lang="en-US" sz="1500" b="1" kern="1200" dirty="0"/>
        </a:p>
      </dsp:txBody>
      <dsp:txXfrm>
        <a:off x="10873875" y="499746"/>
        <a:ext cx="2254312" cy="879706"/>
      </dsp:txXfrm>
    </dsp:sp>
    <dsp:sp modelId="{C4E41983-B7BF-4586-9AFD-1C830E52B3A6}">
      <dsp:nvSpPr>
        <dsp:cNvPr id="0" name=""/>
        <dsp:cNvSpPr/>
      </dsp:nvSpPr>
      <dsp:spPr>
        <a:xfrm>
          <a:off x="11335601" y="1379453"/>
          <a:ext cx="2254312" cy="8640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As-Built: 1.0</a:t>
          </a:r>
          <a:endParaRPr lang="en-US" sz="1500" b="1" kern="1200" dirty="0"/>
        </a:p>
      </dsp:txBody>
      <dsp:txXfrm>
        <a:off x="11360907" y="1404759"/>
        <a:ext cx="2203700" cy="813388"/>
      </dsp:txXfrm>
    </dsp:sp>
    <dsp:sp modelId="{5680A217-69C1-499C-B4EC-CD0DE7ABE4E1}">
      <dsp:nvSpPr>
        <dsp:cNvPr id="0" name=""/>
        <dsp:cNvSpPr/>
      </dsp:nvSpPr>
      <dsp:spPr>
        <a:xfrm>
          <a:off x="13469933" y="658970"/>
          <a:ext cx="724500" cy="5612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3469933" y="771222"/>
        <a:ext cx="556123" cy="336754"/>
      </dsp:txXfrm>
    </dsp:sp>
    <dsp:sp modelId="{27C9D051-9492-46C0-8011-AC0952B8AFF5}">
      <dsp:nvSpPr>
        <dsp:cNvPr id="0" name=""/>
        <dsp:cNvSpPr/>
      </dsp:nvSpPr>
      <dsp:spPr>
        <a:xfrm>
          <a:off x="14495169" y="499746"/>
          <a:ext cx="2254312" cy="13195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New Structure Base Shear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V = 1552 k</a:t>
          </a:r>
          <a:endParaRPr lang="en-US" sz="1500" b="1" kern="1200" dirty="0"/>
        </a:p>
      </dsp:txBody>
      <dsp:txXfrm>
        <a:off x="14495169" y="499746"/>
        <a:ext cx="2254312" cy="879706"/>
      </dsp:txXfrm>
    </dsp:sp>
    <dsp:sp modelId="{A964AF04-8818-4283-BE45-B8A5D02DAF6D}">
      <dsp:nvSpPr>
        <dsp:cNvPr id="0" name=""/>
        <dsp:cNvSpPr/>
      </dsp:nvSpPr>
      <dsp:spPr>
        <a:xfrm>
          <a:off x="14956896" y="1379453"/>
          <a:ext cx="2254312" cy="86400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kern="1200" dirty="0" smtClean="0"/>
            <a:t>As-Built: V = 4235 k</a:t>
          </a:r>
          <a:endParaRPr lang="en-US" sz="1500" b="1" kern="1200" dirty="0"/>
        </a:p>
      </dsp:txBody>
      <dsp:txXfrm>
        <a:off x="14982202" y="1404759"/>
        <a:ext cx="2203700" cy="813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22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8"/>
            <a:ext cx="23317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0D65-C64D-44FB-9152-4CC2DE0C9198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5EB0-D091-417E-ACD5-D65E1C7D8524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0" y="274641"/>
            <a:ext cx="18516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0" y="274641"/>
            <a:ext cx="5509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09F9-C7D6-4C52-A7E8-5101239A0BA2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64A4-35FB-42B6-9183-2C0CE0E36649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03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83B9-6ECA-47FA-93CF-B124A0FAC208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0" y="1600203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76600" y="1600203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F66B-9476-4BB3-85E9-E01854F07F90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80" y="1535113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80" y="2174875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3FBD-8F7D-4F85-8085-67BFDB05CB71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789A-1220-4441-8676-44A034051BFD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A266-E364-4B5E-98DD-432668182E1E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5" y="273050"/>
            <a:ext cx="90249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3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5" y="1435103"/>
            <a:ext cx="90249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2040-9975-4642-A906-1DF87F8BE202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52B4A-BA08-4841-AB08-A0D822ABC34D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3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3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48070-6A81-47D0-9810-1540B9FEFF61}" type="datetime1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53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53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63476"/>
            <a:ext cx="906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Reinsurance Group of </a:t>
            </a:r>
          </a:p>
          <a:p>
            <a:r>
              <a:rPr lang="en-US" sz="4800" b="1" dirty="0" smtClean="0">
                <a:solidFill>
                  <a:srgbClr val="FFC000"/>
                </a:solidFill>
              </a:rPr>
              <a:t>America (RGA)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4572000"/>
            <a:ext cx="7467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AA72"/>
                </a:solidFill>
              </a:rPr>
              <a:t>Natasha Beck</a:t>
            </a:r>
          </a:p>
          <a:p>
            <a:r>
              <a:rPr lang="en-US" sz="3200" b="1" dirty="0" smtClean="0">
                <a:solidFill>
                  <a:srgbClr val="00AA72"/>
                </a:solidFill>
              </a:rPr>
              <a:t>Structural Option</a:t>
            </a:r>
          </a:p>
          <a:p>
            <a:r>
              <a:rPr lang="en-US" sz="3200" b="1" dirty="0" smtClean="0">
                <a:solidFill>
                  <a:srgbClr val="00AA72"/>
                </a:solidFill>
              </a:rPr>
              <a:t>Faculty Advisor: Heather </a:t>
            </a:r>
            <a:r>
              <a:rPr lang="en-US" sz="3200" b="1" dirty="0" err="1" smtClean="0">
                <a:solidFill>
                  <a:srgbClr val="00AA72"/>
                </a:solidFill>
              </a:rPr>
              <a:t>Sustersic</a:t>
            </a:r>
            <a:endParaRPr lang="en-US" sz="3200" b="1" dirty="0" smtClean="0">
              <a:solidFill>
                <a:srgbClr val="00AA72"/>
              </a:solidFill>
            </a:endParaRPr>
          </a:p>
          <a:p>
            <a:endParaRPr lang="en-US" b="1" dirty="0">
              <a:solidFill>
                <a:srgbClr val="00AA72"/>
              </a:solidFill>
            </a:endParaRPr>
          </a:p>
        </p:txBody>
      </p:sp>
      <p:pic>
        <p:nvPicPr>
          <p:cNvPr id="1026" name="Picture 2" descr="C:\Users\Tasha\Desktop\AE 481W -Senior Thesis\RGA Reference\Images\HIGHWAY DAY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8531" y="838200"/>
            <a:ext cx="8670869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Tasha\Desktop\AE 481W -Senior Thesis\RGA Reference\Images\Arial View Illustrated.jpg"/>
          <p:cNvPicPr>
            <a:picLocks noChangeAspect="1" noChangeArrowheads="1"/>
          </p:cNvPicPr>
          <p:nvPr/>
        </p:nvPicPr>
        <p:blipFill>
          <a:blip r:embed="rId3" cstate="print"/>
          <a:srcRect l="3604" t="2771" r="3604"/>
          <a:stretch>
            <a:fillRect/>
          </a:stretch>
        </p:blipFill>
        <p:spPr bwMode="auto">
          <a:xfrm>
            <a:off x="18897600" y="838200"/>
            <a:ext cx="7848600" cy="534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864128" y="5710535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Images courtesy </a:t>
            </a:r>
            <a:r>
              <a:rPr lang="en-US" sz="2400" b="1" dirty="0" smtClean="0">
                <a:solidFill>
                  <a:schemeClr val="bg1"/>
                </a:solidFill>
              </a:rPr>
              <a:t>of </a:t>
            </a:r>
            <a:r>
              <a:rPr lang="en-US" sz="2400" b="1" dirty="0" err="1" smtClean="0">
                <a:solidFill>
                  <a:schemeClr val="bg1"/>
                </a:solidFill>
              </a:rPr>
              <a:t>Gensler</a:t>
            </a:r>
            <a:r>
              <a:rPr lang="en-US" sz="2400" b="1" dirty="0" smtClean="0">
                <a:solidFill>
                  <a:schemeClr val="bg1"/>
                </a:solidFill>
              </a:rPr>
              <a:t> &amp; Tom </a:t>
            </a:r>
            <a:r>
              <a:rPr lang="en-US" sz="2400" b="1" dirty="0" err="1" smtClean="0">
                <a:solidFill>
                  <a:schemeClr val="bg1"/>
                </a:solidFill>
              </a:rPr>
              <a:t>Rolfes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5374600" y="5307687"/>
            <a:ext cx="304800" cy="457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27000" y="5257800"/>
            <a:ext cx="45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asha\Desktop\AE 481W -Senior Thesis\Assignments\Final Presentation\truss progression\roof tru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0" y="57149"/>
            <a:ext cx="6884987" cy="5810251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510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FFC000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Structural Depth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3600" y="2286000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smtClean="0">
                <a:solidFill>
                  <a:srgbClr val="FF0000"/>
                </a:solidFill>
              </a:rPr>
              <a:t>Roof Truss: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800080"/>
                </a:solidFill>
              </a:rPr>
              <a:t>T2 Reactions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3C05C7"/>
                </a:solidFill>
              </a:rPr>
              <a:t>Reactions to BFs</a:t>
            </a: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5600"/>
                </a:solidFill>
              </a:rPr>
              <a:t>Deflection &lt; 1.73”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Tasha\Desktop\AE 481W -Senior Thesis\Assignments\Final Presentation\final roof tru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1" y="1219200"/>
            <a:ext cx="3809999" cy="5497650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pic>
        <p:nvPicPr>
          <p:cNvPr id="13" name="Picture 4" descr="C:\Users\Tasha\Desktop\AE 481W -Senior Thesis\Assignments\Final Presentation\roof plan for tru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31400" y="2209800"/>
            <a:ext cx="4532413" cy="4419600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24765000" y="2286000"/>
            <a:ext cx="76200" cy="42672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831800" y="2286000"/>
            <a:ext cx="76200" cy="42672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5400000">
            <a:off x="25298400" y="1828800"/>
            <a:ext cx="76200" cy="9906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25298400" y="3505200"/>
            <a:ext cx="76200" cy="9906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25298400" y="4419600"/>
            <a:ext cx="76200" cy="9906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>
            <a:off x="25298400" y="6019800"/>
            <a:ext cx="76200" cy="9906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980000">
            <a:off x="25283160" y="4782265"/>
            <a:ext cx="83732" cy="18288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8760000">
            <a:off x="25320099" y="2266516"/>
            <a:ext cx="83732" cy="18288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618072" y="1600200"/>
            <a:ext cx="204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From C.D.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FFC000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Structural Depth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96400" y="11430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smtClean="0">
                <a:solidFill>
                  <a:schemeClr val="bg1"/>
                </a:solidFill>
              </a:rPr>
              <a:t>Existing Lateral System</a:t>
            </a:r>
          </a:p>
        </p:txBody>
      </p:sp>
      <p:pic>
        <p:nvPicPr>
          <p:cNvPr id="25" name="Picture 3" descr="C:\Users\Tasha\Desktop\AE 481W -Senior Thesis\Assignments\Final Presentation\area pla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1600200"/>
            <a:ext cx="5867400" cy="4773613"/>
          </a:xfrm>
          <a:prstGeom prst="rect">
            <a:avLst/>
          </a:prstGeom>
          <a:noFill/>
        </p:spPr>
      </p:pic>
      <p:pic>
        <p:nvPicPr>
          <p:cNvPr id="26" name="Picture 2" descr="C:\Users\Tasha\Desktop\AE 481W -Senior Thesis\Assignments\Tech 4\Presentation Materials\e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0" y="990600"/>
            <a:ext cx="11306175" cy="5114925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cxnSp>
        <p:nvCxnSpPr>
          <p:cNvPr id="27" name="Straight Connector 26"/>
          <p:cNvCxnSpPr/>
          <p:nvPr/>
        </p:nvCxnSpPr>
        <p:spPr>
          <a:xfrm>
            <a:off x="13335000" y="4672584"/>
            <a:ext cx="13411200" cy="0"/>
          </a:xfrm>
          <a:prstGeom prst="line">
            <a:avLst/>
          </a:prstGeom>
          <a:ln w="38100">
            <a:solidFill>
              <a:srgbClr val="E23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658600" y="3994150"/>
            <a:ext cx="42672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Steel Braced Frames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658600" y="4603750"/>
            <a:ext cx="42672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Concrete Shear Walls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24600" y="5867400"/>
            <a:ext cx="42672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Scope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134600" y="1631950"/>
            <a:ext cx="42672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Two Stage Procedure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70472" y="6019800"/>
            <a:ext cx="204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From C.D.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63200" y="5950803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Model courtesy of </a:t>
            </a:r>
            <a:r>
              <a:rPr lang="en-US" sz="2400" b="1" dirty="0" err="1" smtClean="0">
                <a:solidFill>
                  <a:schemeClr val="bg1"/>
                </a:solidFill>
              </a:rPr>
              <a:t>Gensler</a:t>
            </a:r>
            <a:r>
              <a:rPr lang="en-US" sz="2400" b="1" dirty="0" smtClean="0">
                <a:solidFill>
                  <a:schemeClr val="bg1"/>
                </a:solidFill>
              </a:rPr>
              <a:t> &amp; Tom </a:t>
            </a:r>
            <a:r>
              <a:rPr lang="en-US" sz="2400" b="1" dirty="0" err="1" smtClean="0">
                <a:solidFill>
                  <a:schemeClr val="bg1"/>
                </a:solidFill>
              </a:rPr>
              <a:t>Rolfes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FFC000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Structural Depth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0" y="121920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smtClean="0">
                <a:solidFill>
                  <a:schemeClr val="bg1"/>
                </a:solidFill>
              </a:rPr>
              <a:t>Existing Layout: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Tasha\Desktop\AE 481W -Senior Thesis\Assignments\Final Presentation\bf 5 and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5200" y="409280"/>
            <a:ext cx="3200400" cy="5911851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9469100" y="6324600"/>
            <a:ext cx="17526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BF 5 &amp; 6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17287" y="6324600"/>
            <a:ext cx="17526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BF 7 &amp; 8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3" descr="C:\Users\Tasha\Desktop\AE 481W -Senior Thesis\Assignments\Final Presentation\bf 7 and 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64800" y="381000"/>
            <a:ext cx="3457575" cy="5959181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grpSp>
        <p:nvGrpSpPr>
          <p:cNvPr id="2" name="Group 15"/>
          <p:cNvGrpSpPr/>
          <p:nvPr/>
        </p:nvGrpSpPr>
        <p:grpSpPr>
          <a:xfrm>
            <a:off x="9220200" y="2895600"/>
            <a:ext cx="8229600" cy="3803073"/>
            <a:chOff x="8732520" y="2362200"/>
            <a:chExt cx="9296400" cy="4296064"/>
          </a:xfrm>
        </p:grpSpPr>
        <p:pic>
          <p:nvPicPr>
            <p:cNvPr id="17" name="Picture 2" descr="C:\Users\Tasha\Desktop\AE 481W -Senior Thesis\Assignments\Final Presentation\full roof plan.jpg"/>
            <p:cNvPicPr>
              <a:picLocks noChangeAspect="1" noChangeArrowheads="1"/>
            </p:cNvPicPr>
            <p:nvPr/>
          </p:nvPicPr>
          <p:blipFill>
            <a:blip r:embed="rId4" cstate="print"/>
            <a:srcRect l="1226" t="1745" r="6305" b="7040"/>
            <a:stretch>
              <a:fillRect/>
            </a:stretch>
          </p:blipFill>
          <p:spPr bwMode="auto">
            <a:xfrm>
              <a:off x="8732520" y="2362200"/>
              <a:ext cx="9296400" cy="4296064"/>
            </a:xfrm>
            <a:prstGeom prst="rect">
              <a:avLst/>
            </a:prstGeom>
            <a:noFill/>
            <a:ln>
              <a:solidFill>
                <a:srgbClr val="E23600"/>
              </a:solidFill>
            </a:ln>
          </p:spPr>
        </p:pic>
        <p:sp>
          <p:nvSpPr>
            <p:cNvPr id="18" name="Rectangle 17"/>
            <p:cNvSpPr/>
            <p:nvPr/>
          </p:nvSpPr>
          <p:spPr>
            <a:xfrm>
              <a:off x="11292840" y="4267200"/>
              <a:ext cx="914400" cy="76200"/>
            </a:xfrm>
            <a:prstGeom prst="rect">
              <a:avLst/>
            </a:prstGeom>
            <a:solidFill>
              <a:srgbClr val="E23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E236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292840" y="5029200"/>
              <a:ext cx="914400" cy="76200"/>
            </a:xfrm>
            <a:prstGeom prst="rect">
              <a:avLst/>
            </a:prstGeom>
            <a:solidFill>
              <a:srgbClr val="E23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E236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10954512" y="4645152"/>
              <a:ext cx="762000" cy="76200"/>
            </a:xfrm>
            <a:prstGeom prst="rect">
              <a:avLst/>
            </a:prstGeom>
            <a:solidFill>
              <a:srgbClr val="E23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E236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15389352" y="4645152"/>
              <a:ext cx="762000" cy="76200"/>
            </a:xfrm>
            <a:prstGeom prst="rect">
              <a:avLst/>
            </a:prstGeom>
            <a:solidFill>
              <a:srgbClr val="E23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E236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801600" y="11430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Concentrically Braced Frames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HSS Braces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R = 3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9296400" y="3021687"/>
            <a:ext cx="304800" cy="457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448800" y="2971800"/>
            <a:ext cx="45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067800" y="2286000"/>
            <a:ext cx="204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From C.D.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717000" y="6287869"/>
            <a:ext cx="204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From C.D.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FFC000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Structural Depth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9800" y="1750874"/>
            <a:ext cx="533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Seismic Force Adjustments: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Assume Seismically Detailed R = 7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Two stage procedure impact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Tasha\Desktop\AE 481W -Senior Thesis\Assignments\Final Presentation\office etabs inv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0150" y="0"/>
            <a:ext cx="7181850" cy="4895850"/>
          </a:xfrm>
          <a:prstGeom prst="rect">
            <a:avLst/>
          </a:prstGeom>
          <a:noFill/>
        </p:spPr>
      </p:pic>
      <p:graphicFrame>
        <p:nvGraphicFramePr>
          <p:cNvPr id="11" name="Diagram 10"/>
          <p:cNvGraphicFramePr/>
          <p:nvPr/>
        </p:nvGraphicFramePr>
        <p:xfrm>
          <a:off x="5638800" y="4191000"/>
          <a:ext cx="172212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13030200" y="1295400"/>
          <a:ext cx="59436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955000" y="152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ETABS Model</a:t>
            </a: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FFC000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Structural Depth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44400" y="1141274"/>
            <a:ext cx="64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Controlling load combination: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(1.2 + 0.2S</a:t>
            </a:r>
            <a:r>
              <a:rPr lang="en-US" sz="1600" b="1" dirty="0" smtClean="0">
                <a:solidFill>
                  <a:schemeClr val="bg1"/>
                </a:solidFill>
              </a:rPr>
              <a:t>DS</a:t>
            </a:r>
            <a:r>
              <a:rPr lang="en-US" sz="2400" b="1" dirty="0" smtClean="0">
                <a:solidFill>
                  <a:schemeClr val="bg1"/>
                </a:solidFill>
              </a:rPr>
              <a:t>) D + </a:t>
            </a:r>
            <a:r>
              <a:rPr lang="el-GR" sz="2400" b="1" dirty="0" smtClean="0">
                <a:solidFill>
                  <a:schemeClr val="bg1"/>
                </a:solidFill>
              </a:rPr>
              <a:t>ρ</a:t>
            </a:r>
            <a:r>
              <a:rPr lang="en-US" sz="2400" b="1" dirty="0" smtClean="0">
                <a:solidFill>
                  <a:schemeClr val="bg1"/>
                </a:solidFill>
              </a:rPr>
              <a:t>Q</a:t>
            </a:r>
            <a:r>
              <a:rPr lang="en-US" sz="1600" b="1" dirty="0" smtClean="0">
                <a:solidFill>
                  <a:schemeClr val="bg1"/>
                </a:solidFill>
              </a:rPr>
              <a:t>E </a:t>
            </a:r>
            <a:r>
              <a:rPr lang="en-US" sz="2400" b="1" dirty="0" smtClean="0">
                <a:solidFill>
                  <a:schemeClr val="bg1"/>
                </a:solidFill>
              </a:rPr>
              <a:t>+ L + 0.2S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From ASCE 7-05 12.4.2.3</a:t>
            </a:r>
          </a:p>
        </p:txBody>
      </p:sp>
      <p:pic>
        <p:nvPicPr>
          <p:cNvPr id="4098" name="Picture 2" descr="C:\Users\Tasha\Desktop\AE 481W -Senior Thesis\Assignments\Final Presentation\5 6 code check.JPG"/>
          <p:cNvPicPr>
            <a:picLocks noChangeAspect="1" noChangeArrowheads="1"/>
          </p:cNvPicPr>
          <p:nvPr/>
        </p:nvPicPr>
        <p:blipFill>
          <a:blip r:embed="rId2" cstate="print"/>
          <a:srcRect t="16085"/>
          <a:stretch>
            <a:fillRect/>
          </a:stretch>
        </p:blipFill>
        <p:spPr bwMode="auto">
          <a:xfrm>
            <a:off x="21448005" y="152400"/>
            <a:ext cx="5526795" cy="6553200"/>
          </a:xfrm>
          <a:prstGeom prst="rect">
            <a:avLst/>
          </a:prstGeom>
          <a:noFill/>
          <a:ln>
            <a:solidFill>
              <a:srgbClr val="FF5600"/>
            </a:solidFill>
          </a:ln>
        </p:spPr>
      </p:pic>
      <p:pic>
        <p:nvPicPr>
          <p:cNvPr id="4099" name="Picture 3" descr="C:\Users\Tasha\Desktop\AE 481W -Senior Thesis\Assignments\Final Presentation\bf 5 6 brace design forc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698" y="1295400"/>
            <a:ext cx="2996302" cy="5355459"/>
          </a:xfrm>
          <a:prstGeom prst="rect">
            <a:avLst/>
          </a:prstGeom>
          <a:noFill/>
          <a:ln>
            <a:solidFill>
              <a:srgbClr val="FF56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7754600" y="449580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STARBRB-36.0 =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Buckling-Restrained Brace with 36 sq. in. steel core area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64200" y="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BF 5 &amp; 6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Member Sizes &amp;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 Code Check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4473476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Controlling Frame Design Forces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For Preliminary Sizing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44400" y="3635276"/>
            <a:ext cx="5181600" cy="230832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41300" indent="-2413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SDC C</a:t>
            </a:r>
          </a:p>
          <a:p>
            <a:pPr marL="241300" indent="-2413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I = 1.25</a:t>
            </a:r>
          </a:p>
          <a:p>
            <a:pPr marL="241300" indent="-2413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ρ = 1.0</a:t>
            </a:r>
          </a:p>
          <a:p>
            <a:pPr marL="241300" indent="-2413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S</a:t>
            </a:r>
            <a:r>
              <a:rPr lang="en-US" sz="1600" b="1" dirty="0" smtClean="0">
                <a:solidFill>
                  <a:schemeClr val="bg1"/>
                </a:solidFill>
              </a:rPr>
              <a:t>DS</a:t>
            </a:r>
            <a:r>
              <a:rPr lang="en-US" sz="2400" b="1" dirty="0" smtClean="0">
                <a:solidFill>
                  <a:schemeClr val="bg1"/>
                </a:solidFill>
              </a:rPr>
              <a:t> = 0.400</a:t>
            </a:r>
          </a:p>
          <a:p>
            <a:pPr marL="241300" indent="-2413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R = 7</a:t>
            </a:r>
          </a:p>
          <a:p>
            <a:pPr marL="241300" indent="-2413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</a:rPr>
              <a:t>C</a:t>
            </a:r>
            <a:r>
              <a:rPr lang="en-US" sz="1600" b="1" dirty="0" err="1" smtClean="0">
                <a:solidFill>
                  <a:schemeClr val="bg1"/>
                </a:solidFill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</a:rPr>
              <a:t> = 5.5</a:t>
            </a:r>
          </a:p>
          <a:p>
            <a:pPr marL="241300" indent="-2413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1600" b="1" dirty="0" err="1" smtClean="0">
                <a:solidFill>
                  <a:schemeClr val="bg1"/>
                </a:solidFill>
              </a:rPr>
              <a:t>y</a:t>
            </a:r>
            <a:r>
              <a:rPr lang="en-US" sz="2400" b="1" dirty="0" smtClean="0">
                <a:solidFill>
                  <a:schemeClr val="bg1"/>
                </a:solidFill>
              </a:rPr>
              <a:t> = 46 </a:t>
            </a:r>
            <a:r>
              <a:rPr lang="en-US" sz="2400" b="1" dirty="0" err="1" smtClean="0">
                <a:solidFill>
                  <a:schemeClr val="bg1"/>
                </a:solidFill>
              </a:rPr>
              <a:t>ksi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Construction Breadth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05800" y="1328678"/>
            <a:ext cx="845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Roof System &amp; Supporting Structure Cost Summary: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As-Built Project : 	$1,717,700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			$60.38 per SF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Green Roof : 	$5,774,600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			$202.97 per 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305800" y="4343400"/>
            <a:ext cx="8001000" cy="2286000"/>
            <a:chOff x="9677400" y="4572000"/>
            <a:chExt cx="8001000" cy="2286000"/>
          </a:xfrm>
        </p:grpSpPr>
        <p:sp>
          <p:nvSpPr>
            <p:cNvPr id="10" name="TextBox 9"/>
            <p:cNvSpPr txBox="1"/>
            <p:nvPr/>
          </p:nvSpPr>
          <p:spPr>
            <a:xfrm>
              <a:off x="9677400" y="5103674"/>
              <a:ext cx="8001000" cy="1754326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chemeClr val="bg1"/>
                  </a:solidFill>
                </a:rPr>
                <a:t>10% Overhead and Profit</a:t>
              </a: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chemeClr val="bg1"/>
                  </a:solidFill>
                </a:rPr>
                <a:t>4% Missouri Sales Tax</a:t>
              </a: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chemeClr val="bg1"/>
                  </a:solidFill>
                </a:rPr>
                <a:t>5% Contingency</a:t>
              </a:r>
            </a:p>
            <a:p>
              <a:pPr marL="4572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chemeClr val="bg1"/>
                  </a:solidFill>
                </a:rPr>
                <a:t>Location</a:t>
              </a:r>
            </a:p>
            <a:p>
              <a:pPr marL="4572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chemeClr val="bg1"/>
                  </a:solidFill>
                </a:rPr>
                <a:t>Time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77400" y="4572000"/>
              <a:ext cx="2209800" cy="646331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>
                  <a:solidFill>
                    <a:schemeClr val="bg1"/>
                  </a:solidFill>
                </a:rPr>
                <a:t>Includes: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4" name="Chart 13"/>
          <p:cNvGraphicFramePr/>
          <p:nvPr/>
        </p:nvGraphicFramePr>
        <p:xfrm>
          <a:off x="17830800" y="228600"/>
          <a:ext cx="9144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15925800" y="3733800"/>
          <a:ext cx="11049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Conclusions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92800" y="76200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tabLst>
                <a:tab pos="504825" algn="l"/>
              </a:tabLst>
            </a:pPr>
            <a:r>
              <a:rPr lang="en-US" sz="2400" b="1" u="sng" dirty="0" smtClean="0">
                <a:solidFill>
                  <a:schemeClr val="bg1"/>
                </a:solidFill>
              </a:rPr>
              <a:t>Thesis Study Conclusions: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tabLst>
                <a:tab pos="504825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Green roof designed with interdisciplinary approach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tabLst>
                <a:tab pos="504825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Implications on gravity and lateral systems considered and minimized where possible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tabLst>
                <a:tab pos="504825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Accounted for cost and schedule factors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tabLst>
                <a:tab pos="504825" algn="l"/>
              </a:tabLst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tabLst>
                <a:tab pos="504825" algn="l"/>
              </a:tabLst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72600" y="1219200"/>
            <a:ext cx="769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tabLst>
                <a:tab pos="504825" algn="l"/>
              </a:tabLst>
            </a:pPr>
            <a:r>
              <a:rPr lang="en-US" sz="2400" b="1" u="sng" dirty="0" smtClean="0">
                <a:solidFill>
                  <a:schemeClr val="bg1"/>
                </a:solidFill>
              </a:rPr>
              <a:t>System Conclusions: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tabLst>
                <a:tab pos="504825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Green roof garden system is feasible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tabLst>
                <a:tab pos="504825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Cantilever impact minimized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tabLst>
                <a:tab pos="504825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Buckling-restrained braces work, but are not most efficient in this application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tabLst>
                <a:tab pos="504825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Cost and schedule increase reasonable, but final decision rests in the owner’s hands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4" descr="C:\Users\Tasha\Desktop\AE 481W -Senior Thesis\Assignments\Final Presentation\3d updated edit.png"/>
          <p:cNvPicPr>
            <a:picLocks noChangeAspect="1" noChangeArrowheads="1"/>
          </p:cNvPicPr>
          <p:nvPr/>
        </p:nvPicPr>
        <p:blipFill>
          <a:blip r:embed="rId2" cstate="print"/>
          <a:srcRect l="8645" r="5374" b="8081"/>
          <a:stretch>
            <a:fillRect/>
          </a:stretch>
        </p:blipFill>
        <p:spPr bwMode="auto">
          <a:xfrm>
            <a:off x="17373600" y="2885281"/>
            <a:ext cx="10058400" cy="397271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373600" y="6400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Model courtesy of </a:t>
            </a:r>
            <a:r>
              <a:rPr lang="en-US" sz="2400" b="1" dirty="0" err="1" smtClean="0">
                <a:solidFill>
                  <a:schemeClr val="bg1"/>
                </a:solidFill>
              </a:rPr>
              <a:t>Gensler</a:t>
            </a:r>
            <a:r>
              <a:rPr lang="en-US" sz="2400" b="1" dirty="0" smtClean="0">
                <a:solidFill>
                  <a:schemeClr val="bg1"/>
                </a:solidFill>
              </a:rPr>
              <a:t> &amp; Tom </a:t>
            </a:r>
            <a:r>
              <a:rPr lang="en-US" sz="2400" b="1" dirty="0" err="1" smtClean="0">
                <a:solidFill>
                  <a:schemeClr val="bg1"/>
                </a:solidFill>
              </a:rPr>
              <a:t>Rolfes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Acknowledgements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48800" y="2243078"/>
            <a:ext cx="845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Heather </a:t>
            </a:r>
            <a:r>
              <a:rPr lang="en-US" sz="2400" b="1" dirty="0" err="1" smtClean="0">
                <a:solidFill>
                  <a:schemeClr val="bg1"/>
                </a:solidFill>
              </a:rPr>
              <a:t>Sustersic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bg1"/>
                </a:solidFill>
              </a:rPr>
              <a:t>Ruby+Associates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Perry </a:t>
            </a:r>
            <a:r>
              <a:rPr lang="en-US" sz="2400" b="1" dirty="0" err="1" smtClean="0">
                <a:solidFill>
                  <a:schemeClr val="bg1"/>
                </a:solidFill>
              </a:rPr>
              <a:t>Esslinger</a:t>
            </a:r>
            <a:r>
              <a:rPr lang="en-US" sz="2400" b="1" dirty="0" smtClean="0">
                <a:solidFill>
                  <a:schemeClr val="bg1"/>
                </a:solidFill>
              </a:rPr>
              <a:t> &amp; Tom </a:t>
            </a:r>
            <a:r>
              <a:rPr lang="en-US" sz="2400" b="1" dirty="0" err="1" smtClean="0">
                <a:solidFill>
                  <a:schemeClr val="bg1"/>
                </a:solidFill>
              </a:rPr>
              <a:t>Rolfes</a:t>
            </a:r>
            <a:r>
              <a:rPr lang="en-US" sz="2400" b="1" dirty="0" smtClean="0">
                <a:solidFill>
                  <a:schemeClr val="bg1"/>
                </a:solidFill>
              </a:rPr>
              <a:t> with </a:t>
            </a:r>
            <a:r>
              <a:rPr lang="en-US" sz="2400" b="1" dirty="0" err="1" smtClean="0">
                <a:solidFill>
                  <a:schemeClr val="bg1"/>
                </a:solidFill>
              </a:rPr>
              <a:t>Clayco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Family, Friends, God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Tasha\Desktop\AE 481W -Senior Thesis\RGA Reference\Images\HIGHWAY DAY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24566" y="914400"/>
            <a:ext cx="8670869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9126200" y="57912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Images courtesy </a:t>
            </a:r>
            <a:r>
              <a:rPr lang="en-US" sz="2400" b="1" dirty="0" smtClean="0">
                <a:solidFill>
                  <a:schemeClr val="bg1"/>
                </a:solidFill>
              </a:rPr>
              <a:t>of </a:t>
            </a:r>
            <a:r>
              <a:rPr lang="en-US" sz="2400" b="1" dirty="0" err="1" smtClean="0">
                <a:solidFill>
                  <a:schemeClr val="bg1"/>
                </a:solidFill>
              </a:rPr>
              <a:t>Gensler</a:t>
            </a:r>
            <a:r>
              <a:rPr lang="en-US" sz="2400" b="1" dirty="0" smtClean="0">
                <a:solidFill>
                  <a:schemeClr val="bg1"/>
                </a:solidFill>
              </a:rPr>
              <a:t> &amp; Tom </a:t>
            </a:r>
            <a:r>
              <a:rPr lang="en-US" sz="2400" b="1" dirty="0" err="1" smtClean="0">
                <a:solidFill>
                  <a:schemeClr val="bg1"/>
                </a:solidFill>
              </a:rPr>
              <a:t>Rolfes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Questions?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pic>
        <p:nvPicPr>
          <p:cNvPr id="10" name="Picture 3" descr="C:\Users\Tasha\Desktop\AE 481W -Senior Thesis\Assignments\Final Presentation\layout adjus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54800" y="152400"/>
            <a:ext cx="6858000" cy="2781496"/>
          </a:xfrm>
          <a:prstGeom prst="rect">
            <a:avLst/>
          </a:prstGeom>
          <a:noFill/>
        </p:spPr>
      </p:pic>
      <p:pic>
        <p:nvPicPr>
          <p:cNvPr id="13" name="Picture 2" descr="C:\Users\Tasha\Desktop\AE 481W -Senior Thesis\Assignments\Final Presentation\office etabs inv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3812" y="3124200"/>
            <a:ext cx="5588988" cy="3810000"/>
          </a:xfrm>
          <a:prstGeom prst="rect">
            <a:avLst/>
          </a:prstGeom>
          <a:noFill/>
        </p:spPr>
      </p:pic>
      <p:pic>
        <p:nvPicPr>
          <p:cNvPr id="14" name="Picture 4" descr="C:\Users\Tasha\Desktop\AE 481W -Senior Thesis\Assignments\Final Presentation\3d updated edit.png"/>
          <p:cNvPicPr>
            <a:picLocks noChangeAspect="1" noChangeArrowheads="1"/>
          </p:cNvPicPr>
          <p:nvPr/>
        </p:nvPicPr>
        <p:blipFill>
          <a:blip r:embed="rId4" cstate="print"/>
          <a:srcRect l="8645" r="5374" b="8081"/>
          <a:stretch>
            <a:fillRect/>
          </a:stretch>
        </p:blipFill>
        <p:spPr bwMode="auto">
          <a:xfrm>
            <a:off x="17373600" y="2885281"/>
            <a:ext cx="10058400" cy="3972719"/>
          </a:xfrm>
          <a:prstGeom prst="rect">
            <a:avLst/>
          </a:prstGeom>
          <a:noFill/>
        </p:spPr>
      </p:pic>
      <p:pic>
        <p:nvPicPr>
          <p:cNvPr id="8" name="Picture 4" descr="C:\Users\Tasha\Desktop\AE 481W -Senior Thesis\Assignments\Final Presentation\truss progression\full highl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68400" y="76200"/>
            <a:ext cx="3702092" cy="3124200"/>
          </a:xfrm>
          <a:prstGeom prst="rect">
            <a:avLst/>
          </a:prstGeom>
          <a:noFill/>
          <a:ln>
            <a:solidFill>
              <a:srgbClr val="FF56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7373600" y="6400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Model courtesy of </a:t>
            </a:r>
            <a:r>
              <a:rPr lang="en-US" sz="2400" b="1" dirty="0" err="1" smtClean="0">
                <a:solidFill>
                  <a:schemeClr val="bg1"/>
                </a:solidFill>
              </a:rPr>
              <a:t>Gensler</a:t>
            </a:r>
            <a:r>
              <a:rPr lang="en-US" sz="2400" b="1" dirty="0" smtClean="0">
                <a:solidFill>
                  <a:schemeClr val="bg1"/>
                </a:solidFill>
              </a:rPr>
              <a:t> &amp; Tom </a:t>
            </a:r>
            <a:r>
              <a:rPr lang="en-US" sz="2400" b="1" dirty="0" err="1" smtClean="0">
                <a:solidFill>
                  <a:schemeClr val="bg1"/>
                </a:solidFill>
              </a:rPr>
              <a:t>Rolfes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72600" y="1647885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smtClean="0">
                <a:solidFill>
                  <a:schemeClr val="bg1"/>
                </a:solidFill>
              </a:rPr>
              <a:t>Project Team: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General Contractor: </a:t>
            </a:r>
            <a:r>
              <a:rPr lang="en-US" sz="2400" b="1" dirty="0" err="1" smtClean="0">
                <a:solidFill>
                  <a:schemeClr val="bg1"/>
                </a:solidFill>
              </a:rPr>
              <a:t>Clayco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Architect: </a:t>
            </a:r>
            <a:r>
              <a:rPr lang="en-US" sz="2400" b="1" dirty="0" err="1" smtClean="0">
                <a:solidFill>
                  <a:schemeClr val="bg1"/>
                </a:solidFill>
              </a:rPr>
              <a:t>Gensler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Structural Engineer: </a:t>
            </a:r>
            <a:r>
              <a:rPr lang="en-US" sz="2400" b="1" dirty="0" err="1" smtClean="0">
                <a:solidFill>
                  <a:schemeClr val="bg1"/>
                </a:solidFill>
              </a:rPr>
              <a:t>Uzun</a:t>
            </a:r>
            <a:r>
              <a:rPr lang="en-US" sz="2400" b="1" dirty="0" smtClean="0">
                <a:solidFill>
                  <a:schemeClr val="bg1"/>
                </a:solidFill>
              </a:rPr>
              <a:t> &amp; Case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Civil Engineer: Stock &amp; Associates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Landscape Architect: Forum Studio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Lighting Consultant: Randy Burkett Lighting Design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MEP/Fire Protection: Environmental Systems Design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Introduction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69000" y="0"/>
            <a:ext cx="815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Occupancy: General office and training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Construction: March 2013 to September 2014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Delivery: Design-Build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2 Parking Levels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5 Office Levels per Tower</a:t>
            </a:r>
          </a:p>
        </p:txBody>
      </p:sp>
      <p:pic>
        <p:nvPicPr>
          <p:cNvPr id="1028" name="Picture 4" descr="C:\Users\Tasha\Desktop\AE 481W -Senior Thesis\Assignments\Final Presentation\3d updated edit.png"/>
          <p:cNvPicPr>
            <a:picLocks noChangeAspect="1" noChangeArrowheads="1"/>
          </p:cNvPicPr>
          <p:nvPr/>
        </p:nvPicPr>
        <p:blipFill>
          <a:blip r:embed="rId2" cstate="print"/>
          <a:srcRect l="8645" r="5374" b="8081"/>
          <a:stretch>
            <a:fillRect/>
          </a:stretch>
        </p:blipFill>
        <p:spPr bwMode="auto">
          <a:xfrm>
            <a:off x="17373600" y="2885281"/>
            <a:ext cx="10058400" cy="397271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3012400" y="1661993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Size: 405,000 GSF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Cost: Approx. $150 million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373600" y="6400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Model courtesy of </a:t>
            </a:r>
            <a:r>
              <a:rPr lang="en-US" sz="2400" b="1" dirty="0" err="1" smtClean="0">
                <a:solidFill>
                  <a:schemeClr val="bg1"/>
                </a:solidFill>
              </a:rPr>
              <a:t>Gensler</a:t>
            </a:r>
            <a:r>
              <a:rPr lang="en-US" sz="2400" b="1" dirty="0" smtClean="0">
                <a:solidFill>
                  <a:schemeClr val="bg1"/>
                </a:solidFill>
              </a:rPr>
              <a:t> &amp; Tom </a:t>
            </a:r>
            <a:r>
              <a:rPr lang="en-US" sz="2400" b="1" dirty="0" err="1" smtClean="0">
                <a:solidFill>
                  <a:schemeClr val="bg1"/>
                </a:solidFill>
              </a:rPr>
              <a:t>Rolfes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1200" y="1398687"/>
            <a:ext cx="716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smtClean="0">
                <a:solidFill>
                  <a:schemeClr val="bg1"/>
                </a:solidFill>
              </a:rPr>
              <a:t>Scenario: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Owner has decided to incorporate a green roof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garden that is open to RGA’s employees</a:t>
            </a:r>
          </a:p>
          <a:p>
            <a:pPr>
              <a:lnSpc>
                <a:spcPct val="150000"/>
              </a:lnSpc>
            </a:pPr>
            <a:endParaRPr lang="en-US" sz="2400" b="1" u="sng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u="sng" dirty="0" smtClean="0">
                <a:solidFill>
                  <a:schemeClr val="bg1"/>
                </a:solidFill>
              </a:rPr>
              <a:t>Thesis Study Goals: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Interdisciplinary green roof design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Revise gravity  and lateral systems under green roof loading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Explore cost and schedule impact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Problem Statement &amp; Solution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31000" y="11430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+112% Dead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+118% Live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936200" y="24747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+172% Dead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+355% Live</a:t>
            </a:r>
          </a:p>
        </p:txBody>
      </p:sp>
      <p:pic>
        <p:nvPicPr>
          <p:cNvPr id="16" name="Picture 4" descr="C:\Users\Tasha\Desktop\AE 481W -Senior Thesis\Assignments\Final Presentation\3d updated edit.png"/>
          <p:cNvPicPr>
            <a:picLocks noChangeAspect="1" noChangeArrowheads="1"/>
          </p:cNvPicPr>
          <p:nvPr/>
        </p:nvPicPr>
        <p:blipFill>
          <a:blip r:embed="rId2" cstate="print"/>
          <a:srcRect l="8645" r="5374" b="8081"/>
          <a:stretch>
            <a:fillRect/>
          </a:stretch>
        </p:blipFill>
        <p:spPr bwMode="auto">
          <a:xfrm>
            <a:off x="17373600" y="2885281"/>
            <a:ext cx="10058400" cy="3972719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 flipV="1">
            <a:off x="22479000" y="2133600"/>
            <a:ext cx="4267200" cy="5334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1412200" y="2209800"/>
            <a:ext cx="1066800" cy="4572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25298400" y="1828800"/>
            <a:ext cx="1447800" cy="3048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1412200" y="1828800"/>
            <a:ext cx="3886200" cy="3810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3545800" y="2139696"/>
            <a:ext cx="0" cy="3810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2479000" y="2381250"/>
            <a:ext cx="1066800" cy="13335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21412200" y="2057400"/>
            <a:ext cx="1066800" cy="4572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1396960" y="1952811"/>
            <a:ext cx="1024128" cy="104591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22402800" y="1981200"/>
            <a:ext cx="1143000" cy="3810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3545800" y="1752600"/>
            <a:ext cx="3200400" cy="3810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25298400" y="1447800"/>
            <a:ext cx="1447800" cy="3048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2402800" y="1447801"/>
            <a:ext cx="2907792" cy="283881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22402800" y="1752600"/>
            <a:ext cx="1143000" cy="3810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26737056" y="1752600"/>
            <a:ext cx="0" cy="3810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5298400" y="1447800"/>
            <a:ext cx="0" cy="38100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22402800" y="1719072"/>
            <a:ext cx="0" cy="393192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2479000" y="2484120"/>
            <a:ext cx="0" cy="18288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1424392" y="2026920"/>
            <a:ext cx="0" cy="182880"/>
          </a:xfrm>
          <a:prstGeom prst="line">
            <a:avLst/>
          </a:prstGeom>
          <a:ln w="38100">
            <a:solidFill>
              <a:srgbClr val="FF5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23774400" y="21336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24079200" y="2084832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4384000" y="20574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24688800" y="201168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24993600" y="19812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5298400" y="1929384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5603200" y="19050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5908000" y="1856232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6212800" y="18288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26517600" y="178308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22631400" y="17526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22936200" y="1703832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23241000" y="16764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23545800" y="163068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23850600" y="16002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24155400" y="1548384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24460200" y="15240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24765000" y="1475232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25069800" y="14478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25527000" y="15240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25831800" y="155448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26136600" y="1627632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26441400" y="1676400"/>
            <a:ext cx="0" cy="3810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23317200" y="2438400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23012400" y="2468880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22707600" y="2514600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22250400" y="2438400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22250400" y="1975104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21945600" y="2011680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21640800" y="2026920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21717000" y="2209800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21945600" y="2286000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23164800" y="2240280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22555200" y="2039112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22860000" y="2148840"/>
            <a:ext cx="0" cy="152400"/>
          </a:xfrm>
          <a:prstGeom prst="straightConnector1">
            <a:avLst/>
          </a:prstGeom>
          <a:ln w="38100">
            <a:solidFill>
              <a:srgbClr val="FF5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373600" y="6400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Model courtesy of </a:t>
            </a:r>
            <a:r>
              <a:rPr lang="en-US" sz="2400" b="1" dirty="0" err="1" smtClean="0">
                <a:solidFill>
                  <a:schemeClr val="bg1"/>
                </a:solidFill>
              </a:rPr>
              <a:t>Gensler</a:t>
            </a:r>
            <a:r>
              <a:rPr lang="en-US" sz="2400" b="1" dirty="0" smtClean="0">
                <a:solidFill>
                  <a:schemeClr val="bg1"/>
                </a:solidFill>
              </a:rPr>
              <a:t> &amp; Tom </a:t>
            </a:r>
            <a:r>
              <a:rPr lang="en-US" sz="2400" b="1" dirty="0" err="1" smtClean="0">
                <a:solidFill>
                  <a:schemeClr val="bg1"/>
                </a:solidFill>
              </a:rPr>
              <a:t>Rolfes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25000" y="26670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Garden Plants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Green Roof Garden Breadth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64200" y="2819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Wildflower Plants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Tasha\Desktop\AE 481W -Senior Thesis\Assignments\Final Presentation\Wildflower Plants\Anthemis tinctoria.jpg"/>
          <p:cNvPicPr>
            <a:picLocks noChangeAspect="1" noChangeArrowheads="1"/>
          </p:cNvPicPr>
          <p:nvPr/>
        </p:nvPicPr>
        <p:blipFill>
          <a:blip r:embed="rId2" cstate="print"/>
          <a:srcRect l="24000" t="4000" r="10000"/>
          <a:stretch>
            <a:fillRect/>
          </a:stretch>
        </p:blipFill>
        <p:spPr bwMode="auto">
          <a:xfrm>
            <a:off x="18364200" y="3491345"/>
            <a:ext cx="2946400" cy="3214255"/>
          </a:xfrm>
          <a:prstGeom prst="rect">
            <a:avLst/>
          </a:prstGeom>
          <a:noFill/>
        </p:spPr>
      </p:pic>
      <p:pic>
        <p:nvPicPr>
          <p:cNvPr id="5124" name="Picture 4" descr="C:\Users\Tasha\Desktop\AE 481W -Senior Thesis\Assignments\Final Presentation\Wildflower Plants\dianthus spiculifolius.jpg"/>
          <p:cNvPicPr>
            <a:picLocks noChangeAspect="1" noChangeArrowheads="1"/>
          </p:cNvPicPr>
          <p:nvPr/>
        </p:nvPicPr>
        <p:blipFill>
          <a:blip r:embed="rId3" cstate="print"/>
          <a:srcRect l="4348"/>
          <a:stretch>
            <a:fillRect/>
          </a:stretch>
        </p:blipFill>
        <p:spPr bwMode="auto">
          <a:xfrm>
            <a:off x="23926800" y="1295400"/>
            <a:ext cx="3352800" cy="2625979"/>
          </a:xfrm>
          <a:prstGeom prst="rect">
            <a:avLst/>
          </a:prstGeom>
          <a:noFill/>
        </p:spPr>
      </p:pic>
      <p:pic>
        <p:nvPicPr>
          <p:cNvPr id="5125" name="Picture 5" descr="C:\Users\Tasha\Desktop\AE 481W -Senior Thesis\Assignments\Final Presentation\Wildflower Plants\Echium Russicum.jpg"/>
          <p:cNvPicPr>
            <a:picLocks noChangeAspect="1" noChangeArrowheads="1"/>
          </p:cNvPicPr>
          <p:nvPr/>
        </p:nvPicPr>
        <p:blipFill>
          <a:blip r:embed="rId4" cstate="print"/>
          <a:srcRect t="4000"/>
          <a:stretch>
            <a:fillRect/>
          </a:stretch>
        </p:blipFill>
        <p:spPr bwMode="auto">
          <a:xfrm>
            <a:off x="23631525" y="4191000"/>
            <a:ext cx="1743075" cy="2514600"/>
          </a:xfrm>
          <a:prstGeom prst="rect">
            <a:avLst/>
          </a:prstGeom>
          <a:noFill/>
        </p:spPr>
      </p:pic>
      <p:pic>
        <p:nvPicPr>
          <p:cNvPr id="5126" name="Picture 6" descr="C:\Users\Tasha\Desktop\AE 481W -Senior Thesis\Assignments\Final Presentation\Wildflower Plants\festuca idahoens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45550" y="4229100"/>
            <a:ext cx="1847850" cy="2476500"/>
          </a:xfrm>
          <a:prstGeom prst="rect">
            <a:avLst/>
          </a:prstGeom>
          <a:noFill/>
        </p:spPr>
      </p:pic>
      <p:pic>
        <p:nvPicPr>
          <p:cNvPr id="5127" name="Picture 7" descr="C:\Users\Tasha\Desktop\AE 481W -Senior Thesis\Assignments\Final Presentation\Wildflower Plants\Petrohagia saxifraga.jpg"/>
          <p:cNvPicPr>
            <a:picLocks noChangeAspect="1" noChangeArrowheads="1"/>
          </p:cNvPicPr>
          <p:nvPr/>
        </p:nvPicPr>
        <p:blipFill>
          <a:blip r:embed="rId6" cstate="print"/>
          <a:srcRect l="9278"/>
          <a:stretch>
            <a:fillRect/>
          </a:stretch>
        </p:blipFill>
        <p:spPr bwMode="auto">
          <a:xfrm>
            <a:off x="25603200" y="4229099"/>
            <a:ext cx="1676400" cy="2476501"/>
          </a:xfrm>
          <a:prstGeom prst="rect">
            <a:avLst/>
          </a:prstGeom>
          <a:noFill/>
        </p:spPr>
      </p:pic>
      <p:pic>
        <p:nvPicPr>
          <p:cNvPr id="5128" name="Picture 8" descr="C:\Users\Tasha\Desktop\AE 481W -Senior Thesis\Assignments\Final Presentation\Wildflower Plants\salvia jurisici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45550" y="1752600"/>
            <a:ext cx="2133600" cy="2133600"/>
          </a:xfrm>
          <a:prstGeom prst="rect">
            <a:avLst/>
          </a:prstGeom>
          <a:noFill/>
        </p:spPr>
      </p:pic>
      <p:pic>
        <p:nvPicPr>
          <p:cNvPr id="5129" name="Picture 9" descr="C:\Users\Tasha\Desktop\AE 481W -Senior Thesis\Assignments\Final Presentation\Garden Plants\alyssum montanum.jpg"/>
          <p:cNvPicPr>
            <a:picLocks noChangeAspect="1" noChangeArrowheads="1"/>
          </p:cNvPicPr>
          <p:nvPr/>
        </p:nvPicPr>
        <p:blipFill>
          <a:blip r:embed="rId8" cstate="print"/>
          <a:srcRect l="9266" r="7336" b="12371"/>
          <a:stretch>
            <a:fillRect/>
          </a:stretch>
        </p:blipFill>
        <p:spPr bwMode="auto">
          <a:xfrm>
            <a:off x="12649200" y="5086350"/>
            <a:ext cx="2057400" cy="1619250"/>
          </a:xfrm>
          <a:prstGeom prst="rect">
            <a:avLst/>
          </a:prstGeom>
          <a:noFill/>
        </p:spPr>
      </p:pic>
      <p:pic>
        <p:nvPicPr>
          <p:cNvPr id="5130" name="Picture 10" descr="C:\Users\Tasha\Desktop\AE 481W -Senior Thesis\Assignments\Final Presentation\Garden Plants\Delosperma ecklonis.jpg"/>
          <p:cNvPicPr>
            <a:picLocks noChangeAspect="1" noChangeArrowheads="1"/>
          </p:cNvPicPr>
          <p:nvPr/>
        </p:nvPicPr>
        <p:blipFill>
          <a:blip r:embed="rId9" cstate="print"/>
          <a:srcRect l="13433" t="5618" r="5970"/>
          <a:stretch>
            <a:fillRect/>
          </a:stretch>
        </p:blipFill>
        <p:spPr bwMode="auto">
          <a:xfrm>
            <a:off x="12649200" y="3276600"/>
            <a:ext cx="2057400" cy="1600200"/>
          </a:xfrm>
          <a:prstGeom prst="rect">
            <a:avLst/>
          </a:prstGeom>
          <a:noFill/>
        </p:spPr>
      </p:pic>
      <p:pic>
        <p:nvPicPr>
          <p:cNvPr id="5131" name="Picture 11" descr="C:\Users\Tasha\Desktop\AE 481W -Senior Thesis\Assignments\Final Presentation\Garden Plants\hieracium spilophaeum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202527" y="1333500"/>
            <a:ext cx="1714500" cy="1714500"/>
          </a:xfrm>
          <a:prstGeom prst="rect">
            <a:avLst/>
          </a:prstGeom>
          <a:noFill/>
        </p:spPr>
      </p:pic>
      <p:pic>
        <p:nvPicPr>
          <p:cNvPr id="5132" name="Picture 12" descr="C:\Users\Tasha\Desktop\AE 481W -Senior Thesis\Assignments\Final Presentation\Garden Plants\Penstemon smallii.jpg"/>
          <p:cNvPicPr>
            <a:picLocks noChangeAspect="1" noChangeArrowheads="1"/>
          </p:cNvPicPr>
          <p:nvPr/>
        </p:nvPicPr>
        <p:blipFill>
          <a:blip r:embed="rId11" cstate="print"/>
          <a:srcRect t="4167"/>
          <a:stretch>
            <a:fillRect/>
          </a:stretch>
        </p:blipFill>
        <p:spPr bwMode="auto">
          <a:xfrm>
            <a:off x="14706600" y="1295400"/>
            <a:ext cx="1225550" cy="1752600"/>
          </a:xfrm>
          <a:prstGeom prst="rect">
            <a:avLst/>
          </a:prstGeom>
          <a:noFill/>
        </p:spPr>
      </p:pic>
      <p:pic>
        <p:nvPicPr>
          <p:cNvPr id="5133" name="Picture 13" descr="C:\Users\Tasha\Desktop\AE 481W -Senior Thesis\Assignments\Final Presentation\Garden Plants\scabiosa columbari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011400" y="3276600"/>
            <a:ext cx="2905627" cy="3429000"/>
          </a:xfrm>
          <a:prstGeom prst="rect">
            <a:avLst/>
          </a:prstGeom>
          <a:noFill/>
        </p:spPr>
      </p:pic>
      <p:pic>
        <p:nvPicPr>
          <p:cNvPr id="5134" name="Picture 14" descr="C:\Users\Tasha\Desktop\AE 481W -Senior Thesis\Assignments\Final Presentation\Garden Plants\sesleria autumnali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549765" y="3276600"/>
            <a:ext cx="2794635" cy="3429000"/>
          </a:xfrm>
          <a:prstGeom prst="rect">
            <a:avLst/>
          </a:prstGeom>
          <a:noFill/>
        </p:spPr>
      </p:pic>
      <p:pic>
        <p:nvPicPr>
          <p:cNvPr id="1026" name="Picture 2" descr="C:\Users\Tasha\Desktop\AE 481W -Senior Thesis\Assignments\Final Report\Sedums\Sedum pluricaule var. ezaw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24625" y="3276600"/>
            <a:ext cx="2466975" cy="1847850"/>
          </a:xfrm>
          <a:prstGeom prst="rect">
            <a:avLst/>
          </a:prstGeom>
          <a:noFill/>
        </p:spPr>
      </p:pic>
      <p:pic>
        <p:nvPicPr>
          <p:cNvPr id="1027" name="Picture 3" descr="C:\Users\Tasha\Desktop\AE 481W -Senior Thesis\Assignments\Final Report\Sedums\Sedum urvillei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03925" y="5435600"/>
            <a:ext cx="2987675" cy="12700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400800" y="2667000"/>
            <a:ext cx="31242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Sedums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262872" y="2514600"/>
            <a:ext cx="0" cy="4267200"/>
          </a:xfrm>
          <a:prstGeom prst="line">
            <a:avLst/>
          </a:prstGeom>
          <a:ln w="12700">
            <a:solidFill>
              <a:srgbClr val="E23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8135600" y="2514600"/>
            <a:ext cx="0" cy="4267200"/>
          </a:xfrm>
          <a:prstGeom prst="line">
            <a:avLst/>
          </a:prstGeom>
          <a:ln w="12700">
            <a:solidFill>
              <a:srgbClr val="E23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asha\Desktop\AE 481W -Senior Thesis\Assignments\Final Presentation\layout adjus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202292"/>
            <a:ext cx="13944600" cy="56557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55000" y="2209800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smtClean="0">
                <a:solidFill>
                  <a:schemeClr val="bg1"/>
                </a:solidFill>
              </a:rPr>
              <a:t>Interdisciplinary Design Requirements: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Reasonable initial cost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Amenity seating area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Tenant circulation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Low maintenance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Architectural lines are uninterrupted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Green Roof Garden Breadth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8364200" y="5943600"/>
            <a:ext cx="304800" cy="4572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516600" y="5893713"/>
            <a:ext cx="45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61722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Layout</a:t>
            </a: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Green Roof Garden Breadth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64200" y="-762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smtClean="0">
                <a:solidFill>
                  <a:schemeClr val="bg1"/>
                </a:solidFill>
              </a:rPr>
              <a:t>Structural Load Cases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21413153" y="1237565"/>
            <a:ext cx="617220" cy="548640"/>
          </a:xfrm>
          <a:prstGeom prst="downArrow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21413153" y="2456765"/>
            <a:ext cx="617220" cy="548640"/>
          </a:xfrm>
          <a:prstGeom prst="downArrow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21413153" y="1828800"/>
            <a:ext cx="617220" cy="548640"/>
          </a:xfrm>
          <a:prstGeom prst="downArrow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21413153" y="3066365"/>
            <a:ext cx="617220" cy="548640"/>
          </a:xfrm>
          <a:prstGeom prst="downArrow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0800000">
            <a:off x="21413153" y="3660726"/>
            <a:ext cx="617220" cy="548640"/>
          </a:xfrm>
          <a:prstGeom prst="downArrow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9126200" y="1237565"/>
            <a:ext cx="22098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Dead: 53 PSF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364200" y="1878916"/>
            <a:ext cx="2971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Water Live: 26 PSF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288000" y="2438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Roof Live: 20 PSF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126200" y="3048000"/>
            <a:ext cx="22098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Snow: 22 PSF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821400" y="3581400"/>
            <a:ext cx="25146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Wind: -21 PSF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26277570" y="627965"/>
            <a:ext cx="617220" cy="548640"/>
          </a:xfrm>
          <a:prstGeom prst="downArrow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26277570" y="1847165"/>
            <a:ext cx="617220" cy="548640"/>
          </a:xfrm>
          <a:prstGeom prst="downArrow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26277570" y="1237565"/>
            <a:ext cx="617220" cy="548640"/>
          </a:xfrm>
          <a:prstGeom prst="downArrow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26277570" y="3066365"/>
            <a:ext cx="617220" cy="548640"/>
          </a:xfrm>
          <a:prstGeom prst="downArrow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 rot="10800000">
            <a:off x="26277570" y="3660726"/>
            <a:ext cx="617220" cy="548640"/>
          </a:xfrm>
          <a:prstGeom prst="downArrow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4003000" y="609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Dead: 68 PSF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241000" y="1219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Water Live: 34 PSF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164800" y="1828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Roof Live: 20 PSF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003000" y="3048000"/>
            <a:ext cx="22098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Snow: 22 PSF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698200" y="3581400"/>
            <a:ext cx="25146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Wind: -21 PSF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26277570" y="2456765"/>
            <a:ext cx="617220" cy="548640"/>
          </a:xfrm>
          <a:prstGeom prst="downArrow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2707600" y="2438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Public Live: 100 PSF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0" name="Down Arrow 39"/>
          <p:cNvSpPr/>
          <p:nvPr/>
        </p:nvSpPr>
        <p:spPr>
          <a:xfrm>
            <a:off x="21336001" y="4572000"/>
            <a:ext cx="771525" cy="68580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21336001" y="5410200"/>
            <a:ext cx="771525" cy="68580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9126200" y="462983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Dead: +112%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050000" y="546803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Live: +118%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4" name="Down Arrow 43"/>
          <p:cNvSpPr/>
          <p:nvPr/>
        </p:nvSpPr>
        <p:spPr>
          <a:xfrm>
            <a:off x="26123265" y="4572000"/>
            <a:ext cx="925830" cy="82296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25968960" y="5562600"/>
            <a:ext cx="1234440" cy="109728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18745200" y="4419600"/>
            <a:ext cx="8458200" cy="0"/>
          </a:xfrm>
          <a:prstGeom prst="line">
            <a:avLst/>
          </a:prstGeom>
          <a:ln w="38100">
            <a:solidFill>
              <a:srgbClr val="E23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774400" y="4800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Dead: +172%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698200" y="5638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Live: +355%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126200" y="1295400"/>
            <a:ext cx="2209800" cy="5334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4003000" y="685800"/>
            <a:ext cx="2209800" cy="5334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8364200" y="1981200"/>
            <a:ext cx="2971800" cy="5334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2936200" y="2514600"/>
            <a:ext cx="3276600" cy="5334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8669000" y="56515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4” Growing Medium: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545800" y="-762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6” Growing Medium: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5" name="Picture 5" descr="C:\Users\Tasha\Desktop\AE 481W -Senior Thesis\Assignments\Final Presentation\roofmeadow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6975" y="1343025"/>
            <a:ext cx="8277225" cy="5438775"/>
          </a:xfrm>
          <a:prstGeom prst="rect">
            <a:avLst/>
          </a:prstGeom>
          <a:noFill/>
        </p:spPr>
      </p:pic>
      <p:sp>
        <p:nvSpPr>
          <p:cNvPr id="56" name="TextBox 55"/>
          <p:cNvSpPr txBox="1"/>
          <p:nvPr/>
        </p:nvSpPr>
        <p:spPr>
          <a:xfrm>
            <a:off x="10058400" y="1066800"/>
            <a:ext cx="84582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 smtClean="0">
                <a:solidFill>
                  <a:schemeClr val="bg1"/>
                </a:solidFill>
              </a:rPr>
              <a:t>Roofmeadow</a:t>
            </a:r>
            <a:r>
              <a:rPr lang="en-US" sz="2400" b="1" u="sng" dirty="0" smtClean="0">
                <a:solidFill>
                  <a:schemeClr val="bg1"/>
                </a:solidFill>
              </a:rPr>
              <a:t> Type V System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pic>
        <p:nvPicPr>
          <p:cNvPr id="57" name="Picture 2" descr="C:\Users\Tasha\Desktop\AE 481W -Senior Thesis\Assignments\Final Presentation\hardiness map.JPG"/>
          <p:cNvPicPr>
            <a:picLocks noChangeAspect="1" noChangeArrowheads="1"/>
          </p:cNvPicPr>
          <p:nvPr/>
        </p:nvPicPr>
        <p:blipFill>
          <a:blip r:embed="rId3" cstate="print"/>
          <a:srcRect l="3486" t="1401" r="4139" b="1926"/>
          <a:stretch>
            <a:fillRect/>
          </a:stretch>
        </p:blipFill>
        <p:spPr bwMode="auto">
          <a:xfrm>
            <a:off x="5257800" y="1447800"/>
            <a:ext cx="3863009" cy="5029200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FFC000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Structural Depth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pic>
        <p:nvPicPr>
          <p:cNvPr id="10" name="Picture 8" descr="C:\Users\Tasha\Desktop\AE 481W -Senior Thesis\Assignments\Final Presentation\3d str 2 inv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4082" y="838200"/>
            <a:ext cx="9252118" cy="3276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34000" y="1143000"/>
            <a:ext cx="81534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smtClean="0">
                <a:solidFill>
                  <a:schemeClr val="bg1"/>
                </a:solidFill>
              </a:rPr>
              <a:t>Existing Gravity 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1200" y="15634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Cambered Truss System</a:t>
            </a:r>
          </a:p>
        </p:txBody>
      </p:sp>
      <p:pic>
        <p:nvPicPr>
          <p:cNvPr id="14" name="Picture 2" descr="C:\Users\Tasha\Desktop\AE 481W -Senior Thesis\Assignments\Final Presentation\t1.JPG"/>
          <p:cNvPicPr>
            <a:picLocks noChangeAspect="1" noChangeArrowheads="1"/>
          </p:cNvPicPr>
          <p:nvPr/>
        </p:nvPicPr>
        <p:blipFill>
          <a:blip r:embed="rId3" cstate="print"/>
          <a:srcRect t="11696"/>
          <a:stretch>
            <a:fillRect/>
          </a:stretch>
        </p:blipFill>
        <p:spPr bwMode="auto">
          <a:xfrm>
            <a:off x="5562600" y="3957831"/>
            <a:ext cx="4876800" cy="2747769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pic>
        <p:nvPicPr>
          <p:cNvPr id="16" name="Picture 5" descr="C:\Users\Tasha\Desktop\AE 481W -Senior Thesis\Assignments\Final Presentation\full roof plan.jpg"/>
          <p:cNvPicPr>
            <a:picLocks noChangeAspect="1" noChangeArrowheads="1"/>
          </p:cNvPicPr>
          <p:nvPr/>
        </p:nvPicPr>
        <p:blipFill>
          <a:blip r:embed="rId4" cstate="print"/>
          <a:srcRect l="1013" r="6835" b="7051"/>
          <a:stretch>
            <a:fillRect/>
          </a:stretch>
        </p:blipFill>
        <p:spPr bwMode="auto">
          <a:xfrm>
            <a:off x="19583400" y="152400"/>
            <a:ext cx="6934200" cy="3276600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pic>
        <p:nvPicPr>
          <p:cNvPr id="17" name="Picture 3" descr="C:\Users\Tasha\Desktop\AE 481W -Senior Thesis\Assignments\Final Presentation\t2.JPG"/>
          <p:cNvPicPr>
            <a:picLocks noChangeAspect="1" noChangeArrowheads="1"/>
          </p:cNvPicPr>
          <p:nvPr/>
        </p:nvPicPr>
        <p:blipFill>
          <a:blip r:embed="rId5" cstate="print"/>
          <a:srcRect t="13582"/>
          <a:stretch>
            <a:fillRect/>
          </a:stretch>
        </p:blipFill>
        <p:spPr bwMode="auto">
          <a:xfrm>
            <a:off x="16916400" y="3948870"/>
            <a:ext cx="4495800" cy="2832930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cxnSp>
        <p:nvCxnSpPr>
          <p:cNvPr id="18" name="Straight Connector 17"/>
          <p:cNvCxnSpPr/>
          <p:nvPr/>
        </p:nvCxnSpPr>
        <p:spPr>
          <a:xfrm flipH="1">
            <a:off x="5715000" y="1981200"/>
            <a:ext cx="4343400" cy="2286000"/>
          </a:xfrm>
          <a:prstGeom prst="line">
            <a:avLst/>
          </a:prstGeom>
          <a:ln w="38100">
            <a:solidFill>
              <a:srgbClr val="E236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906000" y="2133600"/>
            <a:ext cx="1295400" cy="2133600"/>
          </a:xfrm>
          <a:prstGeom prst="line">
            <a:avLst/>
          </a:prstGeom>
          <a:ln w="38100">
            <a:solidFill>
              <a:srgbClr val="E236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201400" y="2133600"/>
            <a:ext cx="5867400" cy="2209800"/>
          </a:xfrm>
          <a:prstGeom prst="line">
            <a:avLst/>
          </a:prstGeom>
          <a:ln w="38100">
            <a:solidFill>
              <a:srgbClr val="E236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411200" y="2057400"/>
            <a:ext cx="7467600" cy="2286000"/>
          </a:xfrm>
          <a:prstGeom prst="line">
            <a:avLst/>
          </a:prstGeom>
          <a:ln w="38100">
            <a:solidFill>
              <a:srgbClr val="E236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0058400" y="685800"/>
            <a:ext cx="9906000" cy="1295400"/>
          </a:xfrm>
          <a:prstGeom prst="line">
            <a:avLst/>
          </a:prstGeom>
          <a:ln w="38100">
            <a:solidFill>
              <a:srgbClr val="E236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7526000" y="4876800"/>
            <a:ext cx="533400" cy="762000"/>
          </a:xfrm>
          <a:prstGeom prst="straightConnector1">
            <a:avLst/>
          </a:prstGeom>
          <a:ln w="38100">
            <a:solidFill>
              <a:srgbClr val="3C05C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6060000" flipV="1">
            <a:off x="19425211" y="4872011"/>
            <a:ext cx="533400" cy="762000"/>
          </a:xfrm>
          <a:prstGeom prst="straightConnector1">
            <a:avLst/>
          </a:prstGeom>
          <a:ln w="38100">
            <a:solidFill>
              <a:srgbClr val="3C05C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440400" y="4800600"/>
            <a:ext cx="0" cy="609600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8440400" y="5486400"/>
            <a:ext cx="0" cy="609600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878800" y="685800"/>
            <a:ext cx="5410200" cy="0"/>
          </a:xfrm>
          <a:prstGeom prst="straightConnector1">
            <a:avLst/>
          </a:prstGeom>
          <a:ln w="38100">
            <a:solidFill>
              <a:srgbClr val="3C05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0878800" y="3236976"/>
            <a:ext cx="5410200" cy="0"/>
          </a:xfrm>
          <a:prstGeom prst="straightConnector1">
            <a:avLst/>
          </a:prstGeom>
          <a:ln w="38100">
            <a:solidFill>
              <a:srgbClr val="3C05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0878800" y="2209800"/>
            <a:ext cx="685800" cy="990600"/>
          </a:xfrm>
          <a:prstGeom prst="straightConnector1">
            <a:avLst/>
          </a:prstGeom>
          <a:ln w="38100">
            <a:solidFill>
              <a:srgbClr val="3C05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0878800" y="685800"/>
            <a:ext cx="685800" cy="990600"/>
          </a:xfrm>
          <a:prstGeom prst="straightConnector1">
            <a:avLst/>
          </a:prstGeom>
          <a:ln w="38100">
            <a:solidFill>
              <a:srgbClr val="3C05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1564600" y="1676400"/>
            <a:ext cx="4724400" cy="0"/>
          </a:xfrm>
          <a:prstGeom prst="straightConnector1">
            <a:avLst/>
          </a:prstGeom>
          <a:ln w="38100">
            <a:solidFill>
              <a:srgbClr val="3C05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1564600" y="2231136"/>
            <a:ext cx="4724400" cy="0"/>
          </a:xfrm>
          <a:prstGeom prst="straightConnector1">
            <a:avLst/>
          </a:prstGeom>
          <a:ln w="38100">
            <a:solidFill>
              <a:srgbClr val="3C05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848320" y="685800"/>
            <a:ext cx="0" cy="251460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668000" y="6211669"/>
            <a:ext cx="44958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Truss T1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564600" y="6248400"/>
            <a:ext cx="44958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Truss T2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393400" y="3429000"/>
            <a:ext cx="44958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Roof Framing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26060400" y="3707487"/>
            <a:ext cx="304800" cy="4572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212800" y="3657600"/>
            <a:ext cx="457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180000" flipV="1">
            <a:off x="8591025" y="5091964"/>
            <a:ext cx="533400" cy="762000"/>
          </a:xfrm>
          <a:prstGeom prst="straightConnector1">
            <a:avLst/>
          </a:prstGeom>
          <a:ln w="38100">
            <a:solidFill>
              <a:srgbClr val="3C05C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6420000" flipV="1">
            <a:off x="6529972" y="5119959"/>
            <a:ext cx="533400" cy="762000"/>
          </a:xfrm>
          <a:prstGeom prst="straightConnector1">
            <a:avLst/>
          </a:prstGeom>
          <a:ln w="38100">
            <a:solidFill>
              <a:srgbClr val="3C05C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9583400" y="1295400"/>
            <a:ext cx="1219200" cy="1323439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Built Up Plate Girder Level 02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10000" y="6211669"/>
            <a:ext cx="204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From C.D.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178672" y="6248400"/>
            <a:ext cx="204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From C.D.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921872" y="2935069"/>
            <a:ext cx="204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From C.D.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Tasha\Desktop\AE 481W -Senior Thesis\Assignments\Final Presentation\truss progression\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0" y="57150"/>
            <a:ext cx="6884988" cy="5810250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pic>
        <p:nvPicPr>
          <p:cNvPr id="2052" name="Picture 4" descr="C:\Users\Tasha\Desktop\AE 481W -Senior Thesis\Assignments\Final Presentation\roof plan for tru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31400" y="2209800"/>
            <a:ext cx="4532413" cy="4419600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510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FFC000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Structural Depth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3600" y="2286000"/>
            <a:ext cx="2971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smtClean="0">
                <a:solidFill>
                  <a:srgbClr val="FF0000"/>
                </a:solidFill>
              </a:rPr>
              <a:t>Truss T1: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Roof Reactions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Floor Gravity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9900"/>
                </a:solidFill>
              </a:rPr>
              <a:t>Reactions on T2</a:t>
            </a: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5600"/>
                </a:solidFill>
              </a:rPr>
              <a:t>Deflection &lt; ¾”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Tasha\Desktop\AE 481W -Senior Thesis\Assignments\Final Presentation\Truss 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6400" y="1219200"/>
            <a:ext cx="6858000" cy="5477719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23289768" y="2286000"/>
            <a:ext cx="76200" cy="43434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618072" y="1600200"/>
            <a:ext cx="204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From C.D.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Tasha\Desktop\AE 481W -Senior Thesis\Assignments\Final Presentation\truss progression\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0" y="57149"/>
            <a:ext cx="6884987" cy="5810251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RGA Global Headquarters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005548"/>
            <a:ext cx="510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AA72"/>
                </a:solidFill>
              </a:rPr>
              <a:t>Introduction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Problem Statement &amp; Solution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Green Roof Garden Breadth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Structural Depth</a:t>
            </a:r>
          </a:p>
          <a:p>
            <a:pPr indent="457200"/>
            <a:r>
              <a:rPr lang="en-US" sz="2400" b="1" dirty="0" smtClean="0">
                <a:solidFill>
                  <a:srgbClr val="FFC000"/>
                </a:solidFill>
              </a:rPr>
              <a:t>Gravity System</a:t>
            </a:r>
          </a:p>
          <a:p>
            <a:pPr indent="457200"/>
            <a:r>
              <a:rPr lang="en-US" sz="2400" b="1" dirty="0" smtClean="0">
                <a:solidFill>
                  <a:srgbClr val="00AA72"/>
                </a:solidFill>
              </a:rPr>
              <a:t>Lateral System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Construction Breadth Results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Conclusions</a:t>
            </a:r>
          </a:p>
          <a:p>
            <a:r>
              <a:rPr lang="en-US" sz="2400" b="1" dirty="0" smtClean="0">
                <a:solidFill>
                  <a:srgbClr val="00AA72"/>
                </a:solidFill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1524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Structural Depth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90600"/>
            <a:ext cx="10972800" cy="137160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3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3600" y="2286000"/>
            <a:ext cx="297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smtClean="0">
                <a:solidFill>
                  <a:srgbClr val="FF0000"/>
                </a:solidFill>
              </a:rPr>
              <a:t>Truss T2: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Roof Reactions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9900"/>
                </a:solidFill>
              </a:rPr>
              <a:t>T1 Reactions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Floor Gravity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800080"/>
                </a:solidFill>
              </a:rPr>
              <a:t>Reactions to Roof</a:t>
            </a: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5600"/>
                </a:solidFill>
              </a:rPr>
              <a:t>Deflection &lt; ¾”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C:\Users\Tasha\Desktop\AE 481W -Senior Thesis\Assignments\Final Presentation\truss 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0" y="1219200"/>
            <a:ext cx="6705600" cy="5535915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pic>
        <p:nvPicPr>
          <p:cNvPr id="14" name="Picture 4" descr="C:\Users\Tasha\Desktop\AE 481W -Senior Thesis\Assignments\Final Presentation\roof plan for tru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31400" y="2209800"/>
            <a:ext cx="4532413" cy="4419600"/>
          </a:xfrm>
          <a:prstGeom prst="rect">
            <a:avLst/>
          </a:prstGeom>
          <a:noFill/>
          <a:ln>
            <a:solidFill>
              <a:srgbClr val="E23600"/>
            </a:solidFill>
          </a:ln>
        </p:spPr>
      </p:pic>
      <p:sp>
        <p:nvSpPr>
          <p:cNvPr id="16" name="Rectangle 15"/>
          <p:cNvSpPr/>
          <p:nvPr/>
        </p:nvSpPr>
        <p:spPr>
          <a:xfrm rot="5400000">
            <a:off x="25118568" y="457200"/>
            <a:ext cx="76200" cy="37338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5400000">
            <a:off x="25118568" y="4648200"/>
            <a:ext cx="76200" cy="37338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618072" y="1600200"/>
            <a:ext cx="204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From C.D.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6647</TotalTime>
  <Words>1124</Words>
  <Application>Microsoft Office PowerPoint</Application>
  <PresentationFormat>Custom</PresentationFormat>
  <Paragraphs>366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PSUAE</cp:lastModifiedBy>
  <cp:revision>387</cp:revision>
  <dcterms:created xsi:type="dcterms:W3CDTF">2006-11-29T18:17:25Z</dcterms:created>
  <dcterms:modified xsi:type="dcterms:W3CDTF">2014-05-01T22:01:33Z</dcterms:modified>
</cp:coreProperties>
</file>